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400" r:id="rId2"/>
    <p:sldId id="369" r:id="rId3"/>
    <p:sldId id="399" r:id="rId4"/>
    <p:sldId id="376" r:id="rId5"/>
    <p:sldId id="381" r:id="rId6"/>
    <p:sldId id="374" r:id="rId7"/>
    <p:sldId id="370" r:id="rId8"/>
    <p:sldId id="379" r:id="rId9"/>
    <p:sldId id="372" r:id="rId10"/>
    <p:sldId id="378" r:id="rId11"/>
    <p:sldId id="371" r:id="rId12"/>
    <p:sldId id="398" r:id="rId13"/>
    <p:sldId id="377" r:id="rId14"/>
    <p:sldId id="380" r:id="rId15"/>
    <p:sldId id="373" r:id="rId16"/>
    <p:sldId id="38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5E81"/>
    <a:srgbClr val="2B5295"/>
    <a:srgbClr val="6AC9F6"/>
    <a:srgbClr val="F9FD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04" autoAdjust="0"/>
    <p:restoredTop sz="94660"/>
  </p:normalViewPr>
  <p:slideViewPr>
    <p:cSldViewPr snapToGrid="0">
      <p:cViewPr varScale="1">
        <p:scale>
          <a:sx n="111" d="100"/>
          <a:sy n="111" d="100"/>
        </p:scale>
        <p:origin x="5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6BB17B-9725-4047-BC89-A43473DC305F}" type="datetimeFigureOut">
              <a:rPr lang="en-US" smtClean="0"/>
              <a:t>12/29/2022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3F5269-5460-493B-A20D-F4A1660D2E11}" type="slidenum">
              <a:rPr lang="en-US" smtClean="0"/>
              <a:t>‹#›</a:t>
            </a:fld>
            <a:endParaRPr lang="en-US"/>
          </a:p>
        </p:txBody>
      </p:sp>
    </p:spTree>
    <p:extLst>
      <p:ext uri="{BB962C8B-B14F-4D97-AF65-F5344CB8AC3E}">
        <p14:creationId xmlns:p14="http://schemas.microsoft.com/office/powerpoint/2010/main" val="1582236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9A14B-6F76-4F2F-9292-B8D00A8C2B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274F5F5-BB2D-4FB5-A93D-E309DAF0BC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BC2492-1376-4F7A-8B00-0ABB73A0110B}"/>
              </a:ext>
            </a:extLst>
          </p:cNvPr>
          <p:cNvSpPr>
            <a:spLocks noGrp="1"/>
          </p:cNvSpPr>
          <p:nvPr>
            <p:ph type="dt" sz="half" idx="10"/>
          </p:nvPr>
        </p:nvSpPr>
        <p:spPr/>
        <p:txBody>
          <a:bodyPr/>
          <a:lstStyle/>
          <a:p>
            <a:fld id="{F5395494-24DA-47E1-91EC-8F03979E4DF4}" type="datetime1">
              <a:rPr lang="en-US" smtClean="0"/>
              <a:t>12/29/2022</a:t>
            </a:fld>
            <a:endParaRPr lang="en-US"/>
          </a:p>
        </p:txBody>
      </p:sp>
      <p:sp>
        <p:nvSpPr>
          <p:cNvPr id="5" name="Footer Placeholder 4">
            <a:extLst>
              <a:ext uri="{FF2B5EF4-FFF2-40B4-BE49-F238E27FC236}">
                <a16:creationId xmlns:a16="http://schemas.microsoft.com/office/drawing/2014/main" id="{AFE66E66-B188-4298-BBD0-512A1AD8FF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D0CA31-CC97-47A5-8C3B-1584D4280B47}"/>
              </a:ext>
            </a:extLst>
          </p:cNvPr>
          <p:cNvSpPr>
            <a:spLocks noGrp="1"/>
          </p:cNvSpPr>
          <p:nvPr>
            <p:ph type="sldNum" sz="quarter" idx="12"/>
          </p:nvPr>
        </p:nvSpPr>
        <p:spPr/>
        <p:txBody>
          <a:bodyPr/>
          <a:lstStyle/>
          <a:p>
            <a:fld id="{F6D473D3-290C-4640-A26F-499F46EC4D15}" type="slidenum">
              <a:rPr lang="en-US" smtClean="0"/>
              <a:t>‹#›</a:t>
            </a:fld>
            <a:endParaRPr lang="en-US"/>
          </a:p>
        </p:txBody>
      </p:sp>
    </p:spTree>
    <p:extLst>
      <p:ext uri="{BB962C8B-B14F-4D97-AF65-F5344CB8AC3E}">
        <p14:creationId xmlns:p14="http://schemas.microsoft.com/office/powerpoint/2010/main" val="920185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203BE-5C17-47A3-9D43-F3336D68E21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CDE341-805E-43EB-8AE6-938E8C25EB7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1A6C3A-4FA1-4ABB-BE67-5C89B8807921}"/>
              </a:ext>
            </a:extLst>
          </p:cNvPr>
          <p:cNvSpPr>
            <a:spLocks noGrp="1"/>
          </p:cNvSpPr>
          <p:nvPr>
            <p:ph type="dt" sz="half" idx="10"/>
          </p:nvPr>
        </p:nvSpPr>
        <p:spPr/>
        <p:txBody>
          <a:bodyPr/>
          <a:lstStyle/>
          <a:p>
            <a:fld id="{59CCFAFA-CA6A-4AEA-979A-3A14B525B0D6}" type="datetime1">
              <a:rPr lang="en-US" smtClean="0"/>
              <a:t>12/29/2022</a:t>
            </a:fld>
            <a:endParaRPr lang="en-US"/>
          </a:p>
        </p:txBody>
      </p:sp>
      <p:sp>
        <p:nvSpPr>
          <p:cNvPr id="5" name="Footer Placeholder 4">
            <a:extLst>
              <a:ext uri="{FF2B5EF4-FFF2-40B4-BE49-F238E27FC236}">
                <a16:creationId xmlns:a16="http://schemas.microsoft.com/office/drawing/2014/main" id="{EA2E68F4-DB3C-4753-ACF1-81C9D80F93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E3DFF8-E3EB-41B0-A53A-B378B80B10BC}"/>
              </a:ext>
            </a:extLst>
          </p:cNvPr>
          <p:cNvSpPr>
            <a:spLocks noGrp="1"/>
          </p:cNvSpPr>
          <p:nvPr>
            <p:ph type="sldNum" sz="quarter" idx="12"/>
          </p:nvPr>
        </p:nvSpPr>
        <p:spPr/>
        <p:txBody>
          <a:bodyPr/>
          <a:lstStyle/>
          <a:p>
            <a:fld id="{F6D473D3-290C-4640-A26F-499F46EC4D15}" type="slidenum">
              <a:rPr lang="en-US" smtClean="0"/>
              <a:t>‹#›</a:t>
            </a:fld>
            <a:endParaRPr lang="en-US"/>
          </a:p>
        </p:txBody>
      </p:sp>
    </p:spTree>
    <p:extLst>
      <p:ext uri="{BB962C8B-B14F-4D97-AF65-F5344CB8AC3E}">
        <p14:creationId xmlns:p14="http://schemas.microsoft.com/office/powerpoint/2010/main" val="3426754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49D20D-83FB-4476-8C05-8CCB12FF6B9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25F6FB1-9CF8-4FC0-9B2D-C373A4CBF3A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48FE80-D9DF-446F-9C20-55B3C125C305}"/>
              </a:ext>
            </a:extLst>
          </p:cNvPr>
          <p:cNvSpPr>
            <a:spLocks noGrp="1"/>
          </p:cNvSpPr>
          <p:nvPr>
            <p:ph type="dt" sz="half" idx="10"/>
          </p:nvPr>
        </p:nvSpPr>
        <p:spPr/>
        <p:txBody>
          <a:bodyPr/>
          <a:lstStyle/>
          <a:p>
            <a:fld id="{88FBAC31-EEC4-43F4-A215-B67EC2B59019}" type="datetime1">
              <a:rPr lang="en-US" smtClean="0"/>
              <a:t>12/29/2022</a:t>
            </a:fld>
            <a:endParaRPr lang="en-US"/>
          </a:p>
        </p:txBody>
      </p:sp>
      <p:sp>
        <p:nvSpPr>
          <p:cNvPr id="5" name="Footer Placeholder 4">
            <a:extLst>
              <a:ext uri="{FF2B5EF4-FFF2-40B4-BE49-F238E27FC236}">
                <a16:creationId xmlns:a16="http://schemas.microsoft.com/office/drawing/2014/main" id="{485397E1-97DA-4DB8-B210-F4EE1B6FBB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08CF6D-A2CF-4534-9B31-890C318A5C38}"/>
              </a:ext>
            </a:extLst>
          </p:cNvPr>
          <p:cNvSpPr>
            <a:spLocks noGrp="1"/>
          </p:cNvSpPr>
          <p:nvPr>
            <p:ph type="sldNum" sz="quarter" idx="12"/>
          </p:nvPr>
        </p:nvSpPr>
        <p:spPr/>
        <p:txBody>
          <a:bodyPr/>
          <a:lstStyle/>
          <a:p>
            <a:fld id="{F6D473D3-290C-4640-A26F-499F46EC4D15}" type="slidenum">
              <a:rPr lang="en-US" smtClean="0"/>
              <a:t>‹#›</a:t>
            </a:fld>
            <a:endParaRPr lang="en-US"/>
          </a:p>
        </p:txBody>
      </p:sp>
    </p:spTree>
    <p:extLst>
      <p:ext uri="{BB962C8B-B14F-4D97-AF65-F5344CB8AC3E}">
        <p14:creationId xmlns:p14="http://schemas.microsoft.com/office/powerpoint/2010/main" val="1760963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75D02-90AA-401E-AC80-CEE8E9B7FA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FD90E1-4EF3-46ED-B381-C54AB8AB76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5CAE51-4E08-483C-A794-D4A2C2511604}"/>
              </a:ext>
            </a:extLst>
          </p:cNvPr>
          <p:cNvSpPr>
            <a:spLocks noGrp="1"/>
          </p:cNvSpPr>
          <p:nvPr>
            <p:ph type="dt" sz="half" idx="10"/>
          </p:nvPr>
        </p:nvSpPr>
        <p:spPr/>
        <p:txBody>
          <a:bodyPr/>
          <a:lstStyle/>
          <a:p>
            <a:fld id="{F257C67D-FD27-40F8-AB95-4BB4C0B72747}" type="datetime1">
              <a:rPr lang="en-US" smtClean="0"/>
              <a:t>12/29/2022</a:t>
            </a:fld>
            <a:endParaRPr lang="en-US"/>
          </a:p>
        </p:txBody>
      </p:sp>
      <p:sp>
        <p:nvSpPr>
          <p:cNvPr id="5" name="Footer Placeholder 4">
            <a:extLst>
              <a:ext uri="{FF2B5EF4-FFF2-40B4-BE49-F238E27FC236}">
                <a16:creationId xmlns:a16="http://schemas.microsoft.com/office/drawing/2014/main" id="{536FEE13-63AC-4BED-BF6B-F3E7831430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8759F9-267B-49CA-9697-7B81E9A105A4}"/>
              </a:ext>
            </a:extLst>
          </p:cNvPr>
          <p:cNvSpPr>
            <a:spLocks noGrp="1"/>
          </p:cNvSpPr>
          <p:nvPr>
            <p:ph type="sldNum" sz="quarter" idx="12"/>
          </p:nvPr>
        </p:nvSpPr>
        <p:spPr/>
        <p:txBody>
          <a:bodyPr/>
          <a:lstStyle/>
          <a:p>
            <a:fld id="{F6D473D3-290C-4640-A26F-499F46EC4D15}" type="slidenum">
              <a:rPr lang="en-US" smtClean="0"/>
              <a:t>‹#›</a:t>
            </a:fld>
            <a:endParaRPr lang="en-US"/>
          </a:p>
        </p:txBody>
      </p:sp>
    </p:spTree>
    <p:extLst>
      <p:ext uri="{BB962C8B-B14F-4D97-AF65-F5344CB8AC3E}">
        <p14:creationId xmlns:p14="http://schemas.microsoft.com/office/powerpoint/2010/main" val="3687820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D8698-BA86-44D1-B8B9-B94D1AF66D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03CCA3-5B45-4F85-8B65-9ED475AC1D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1D4DD23-B982-4275-B5BF-8DDB16FFA3A4}"/>
              </a:ext>
            </a:extLst>
          </p:cNvPr>
          <p:cNvSpPr>
            <a:spLocks noGrp="1"/>
          </p:cNvSpPr>
          <p:nvPr>
            <p:ph type="dt" sz="half" idx="10"/>
          </p:nvPr>
        </p:nvSpPr>
        <p:spPr/>
        <p:txBody>
          <a:bodyPr/>
          <a:lstStyle/>
          <a:p>
            <a:fld id="{1CEB22EF-5D57-4A6E-9D29-AE5B6DE6C513}" type="datetime1">
              <a:rPr lang="en-US" smtClean="0"/>
              <a:t>12/29/2022</a:t>
            </a:fld>
            <a:endParaRPr lang="en-US"/>
          </a:p>
        </p:txBody>
      </p:sp>
      <p:sp>
        <p:nvSpPr>
          <p:cNvPr id="5" name="Footer Placeholder 4">
            <a:extLst>
              <a:ext uri="{FF2B5EF4-FFF2-40B4-BE49-F238E27FC236}">
                <a16:creationId xmlns:a16="http://schemas.microsoft.com/office/drawing/2014/main" id="{BAC6CCD4-E638-4BF6-8D14-353FD99799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EA53C2-2688-4222-8060-1E784F7B6119}"/>
              </a:ext>
            </a:extLst>
          </p:cNvPr>
          <p:cNvSpPr>
            <a:spLocks noGrp="1"/>
          </p:cNvSpPr>
          <p:nvPr>
            <p:ph type="sldNum" sz="quarter" idx="12"/>
          </p:nvPr>
        </p:nvSpPr>
        <p:spPr/>
        <p:txBody>
          <a:bodyPr/>
          <a:lstStyle/>
          <a:p>
            <a:fld id="{F6D473D3-290C-4640-A26F-499F46EC4D15}" type="slidenum">
              <a:rPr lang="en-US" smtClean="0"/>
              <a:t>‹#›</a:t>
            </a:fld>
            <a:endParaRPr lang="en-US"/>
          </a:p>
        </p:txBody>
      </p:sp>
    </p:spTree>
    <p:extLst>
      <p:ext uri="{BB962C8B-B14F-4D97-AF65-F5344CB8AC3E}">
        <p14:creationId xmlns:p14="http://schemas.microsoft.com/office/powerpoint/2010/main" val="3483398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FBA04-C393-4455-8B26-25408C55C8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DC43FD-6F61-4307-9FBD-DB13356D9B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11900AE-9CA9-4DCC-A5A2-B220EB1A18C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61D960E-6E10-4BA1-BF4B-6AE632160EFA}"/>
              </a:ext>
            </a:extLst>
          </p:cNvPr>
          <p:cNvSpPr>
            <a:spLocks noGrp="1"/>
          </p:cNvSpPr>
          <p:nvPr>
            <p:ph type="dt" sz="half" idx="10"/>
          </p:nvPr>
        </p:nvSpPr>
        <p:spPr/>
        <p:txBody>
          <a:bodyPr/>
          <a:lstStyle/>
          <a:p>
            <a:fld id="{702ED11B-562D-4E8D-BA08-CA376D6466F7}" type="datetime1">
              <a:rPr lang="en-US" smtClean="0"/>
              <a:t>12/29/2022</a:t>
            </a:fld>
            <a:endParaRPr lang="en-US"/>
          </a:p>
        </p:txBody>
      </p:sp>
      <p:sp>
        <p:nvSpPr>
          <p:cNvPr id="6" name="Footer Placeholder 5">
            <a:extLst>
              <a:ext uri="{FF2B5EF4-FFF2-40B4-BE49-F238E27FC236}">
                <a16:creationId xmlns:a16="http://schemas.microsoft.com/office/drawing/2014/main" id="{A2939B57-5D03-4B32-AFAD-A434A07CEF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35E3B2-A33B-40A4-B4FE-6024D9512ECD}"/>
              </a:ext>
            </a:extLst>
          </p:cNvPr>
          <p:cNvSpPr>
            <a:spLocks noGrp="1"/>
          </p:cNvSpPr>
          <p:nvPr>
            <p:ph type="sldNum" sz="quarter" idx="12"/>
          </p:nvPr>
        </p:nvSpPr>
        <p:spPr/>
        <p:txBody>
          <a:bodyPr/>
          <a:lstStyle/>
          <a:p>
            <a:fld id="{F6D473D3-290C-4640-A26F-499F46EC4D15}" type="slidenum">
              <a:rPr lang="en-US" smtClean="0"/>
              <a:t>‹#›</a:t>
            </a:fld>
            <a:endParaRPr lang="en-US"/>
          </a:p>
        </p:txBody>
      </p:sp>
    </p:spTree>
    <p:extLst>
      <p:ext uri="{BB962C8B-B14F-4D97-AF65-F5344CB8AC3E}">
        <p14:creationId xmlns:p14="http://schemas.microsoft.com/office/powerpoint/2010/main" val="2157045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02BAE-0B6A-4AF2-8902-1EE56EFFF6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E635FB-B6C7-481F-A3DA-98C91F5556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1FC793D-72A8-4BA4-B1CD-01B3195023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3BEF0D-CE48-4009-967A-A3B3723D54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4699DDF-4936-4F0E-8210-498C463D65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596661-0872-4839-B43C-5F415055DF9F}"/>
              </a:ext>
            </a:extLst>
          </p:cNvPr>
          <p:cNvSpPr>
            <a:spLocks noGrp="1"/>
          </p:cNvSpPr>
          <p:nvPr>
            <p:ph type="dt" sz="half" idx="10"/>
          </p:nvPr>
        </p:nvSpPr>
        <p:spPr/>
        <p:txBody>
          <a:bodyPr/>
          <a:lstStyle/>
          <a:p>
            <a:fld id="{B782E066-6EC6-43AA-A3BC-D9C7C2136D94}" type="datetime1">
              <a:rPr lang="en-US" smtClean="0"/>
              <a:t>12/29/2022</a:t>
            </a:fld>
            <a:endParaRPr lang="en-US"/>
          </a:p>
        </p:txBody>
      </p:sp>
      <p:sp>
        <p:nvSpPr>
          <p:cNvPr id="8" name="Footer Placeholder 7">
            <a:extLst>
              <a:ext uri="{FF2B5EF4-FFF2-40B4-BE49-F238E27FC236}">
                <a16:creationId xmlns:a16="http://schemas.microsoft.com/office/drawing/2014/main" id="{9C660B63-05FF-459D-8E86-9B0B79AF365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428598F-E361-404F-839C-0A0E210D71EF}"/>
              </a:ext>
            </a:extLst>
          </p:cNvPr>
          <p:cNvSpPr>
            <a:spLocks noGrp="1"/>
          </p:cNvSpPr>
          <p:nvPr>
            <p:ph type="sldNum" sz="quarter" idx="12"/>
          </p:nvPr>
        </p:nvSpPr>
        <p:spPr/>
        <p:txBody>
          <a:bodyPr/>
          <a:lstStyle/>
          <a:p>
            <a:fld id="{F6D473D3-290C-4640-A26F-499F46EC4D15}" type="slidenum">
              <a:rPr lang="en-US" smtClean="0"/>
              <a:t>‹#›</a:t>
            </a:fld>
            <a:endParaRPr lang="en-US"/>
          </a:p>
        </p:txBody>
      </p:sp>
    </p:spTree>
    <p:extLst>
      <p:ext uri="{BB962C8B-B14F-4D97-AF65-F5344CB8AC3E}">
        <p14:creationId xmlns:p14="http://schemas.microsoft.com/office/powerpoint/2010/main" val="2487910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26004-4C4A-4104-A65B-7D890B574EE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049C86-62BF-40B3-B6E8-7474266044A7}"/>
              </a:ext>
            </a:extLst>
          </p:cNvPr>
          <p:cNvSpPr>
            <a:spLocks noGrp="1"/>
          </p:cNvSpPr>
          <p:nvPr>
            <p:ph type="dt" sz="half" idx="10"/>
          </p:nvPr>
        </p:nvSpPr>
        <p:spPr/>
        <p:txBody>
          <a:bodyPr/>
          <a:lstStyle/>
          <a:p>
            <a:fld id="{DB1BC1CF-DEB3-46A4-833A-115EEBD4A4D3}" type="datetime1">
              <a:rPr lang="en-US" smtClean="0"/>
              <a:t>12/29/2022</a:t>
            </a:fld>
            <a:endParaRPr lang="en-US"/>
          </a:p>
        </p:txBody>
      </p:sp>
      <p:sp>
        <p:nvSpPr>
          <p:cNvPr id="4" name="Footer Placeholder 3">
            <a:extLst>
              <a:ext uri="{FF2B5EF4-FFF2-40B4-BE49-F238E27FC236}">
                <a16:creationId xmlns:a16="http://schemas.microsoft.com/office/drawing/2014/main" id="{859D9389-8192-49FD-91F5-C9F81A78FB7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454D0BE-C05B-48D8-A20A-B0021B93FE9E}"/>
              </a:ext>
            </a:extLst>
          </p:cNvPr>
          <p:cNvSpPr>
            <a:spLocks noGrp="1"/>
          </p:cNvSpPr>
          <p:nvPr>
            <p:ph type="sldNum" sz="quarter" idx="12"/>
          </p:nvPr>
        </p:nvSpPr>
        <p:spPr/>
        <p:txBody>
          <a:bodyPr/>
          <a:lstStyle/>
          <a:p>
            <a:fld id="{F6D473D3-290C-4640-A26F-499F46EC4D15}" type="slidenum">
              <a:rPr lang="en-US" smtClean="0"/>
              <a:t>‹#›</a:t>
            </a:fld>
            <a:endParaRPr lang="en-US"/>
          </a:p>
        </p:txBody>
      </p:sp>
    </p:spTree>
    <p:extLst>
      <p:ext uri="{BB962C8B-B14F-4D97-AF65-F5344CB8AC3E}">
        <p14:creationId xmlns:p14="http://schemas.microsoft.com/office/powerpoint/2010/main" val="4090227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FABABE-7C10-4905-A3C6-2C8348D0894D}"/>
              </a:ext>
            </a:extLst>
          </p:cNvPr>
          <p:cNvSpPr>
            <a:spLocks noGrp="1"/>
          </p:cNvSpPr>
          <p:nvPr>
            <p:ph type="dt" sz="half" idx="10"/>
          </p:nvPr>
        </p:nvSpPr>
        <p:spPr/>
        <p:txBody>
          <a:bodyPr/>
          <a:lstStyle/>
          <a:p>
            <a:fld id="{1039B921-5F43-4209-A224-7F6890A70984}" type="datetime1">
              <a:rPr lang="en-US" smtClean="0"/>
              <a:t>12/29/2022</a:t>
            </a:fld>
            <a:endParaRPr lang="en-US"/>
          </a:p>
        </p:txBody>
      </p:sp>
      <p:sp>
        <p:nvSpPr>
          <p:cNvPr id="3" name="Footer Placeholder 2">
            <a:extLst>
              <a:ext uri="{FF2B5EF4-FFF2-40B4-BE49-F238E27FC236}">
                <a16:creationId xmlns:a16="http://schemas.microsoft.com/office/drawing/2014/main" id="{ABDFCC7C-4044-4FFA-BA67-0547B8FE9BC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AF386E2-0AB2-42B8-A59C-3257CFA66B42}"/>
              </a:ext>
            </a:extLst>
          </p:cNvPr>
          <p:cNvSpPr>
            <a:spLocks noGrp="1"/>
          </p:cNvSpPr>
          <p:nvPr>
            <p:ph type="sldNum" sz="quarter" idx="12"/>
          </p:nvPr>
        </p:nvSpPr>
        <p:spPr/>
        <p:txBody>
          <a:bodyPr/>
          <a:lstStyle/>
          <a:p>
            <a:fld id="{F6D473D3-290C-4640-A26F-499F46EC4D15}" type="slidenum">
              <a:rPr lang="en-US" smtClean="0"/>
              <a:t>‹#›</a:t>
            </a:fld>
            <a:endParaRPr lang="en-US"/>
          </a:p>
        </p:txBody>
      </p:sp>
    </p:spTree>
    <p:extLst>
      <p:ext uri="{BB962C8B-B14F-4D97-AF65-F5344CB8AC3E}">
        <p14:creationId xmlns:p14="http://schemas.microsoft.com/office/powerpoint/2010/main" val="1079235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896A2-5877-4B4D-A748-8DF55CA61C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D30E8CF-951C-4C3A-BE0B-5F3185B033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F88CBA2-4A2C-4C65-94B3-9DB52D7EA9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035EC1-3C5C-4A54-9733-FC5BD5395835}"/>
              </a:ext>
            </a:extLst>
          </p:cNvPr>
          <p:cNvSpPr>
            <a:spLocks noGrp="1"/>
          </p:cNvSpPr>
          <p:nvPr>
            <p:ph type="dt" sz="half" idx="10"/>
          </p:nvPr>
        </p:nvSpPr>
        <p:spPr/>
        <p:txBody>
          <a:bodyPr/>
          <a:lstStyle/>
          <a:p>
            <a:fld id="{2F343A89-EEB9-4A48-B9DD-9C91D09312CD}" type="datetime1">
              <a:rPr lang="en-US" smtClean="0"/>
              <a:t>12/29/2022</a:t>
            </a:fld>
            <a:endParaRPr lang="en-US"/>
          </a:p>
        </p:txBody>
      </p:sp>
      <p:sp>
        <p:nvSpPr>
          <p:cNvPr id="6" name="Footer Placeholder 5">
            <a:extLst>
              <a:ext uri="{FF2B5EF4-FFF2-40B4-BE49-F238E27FC236}">
                <a16:creationId xmlns:a16="http://schemas.microsoft.com/office/drawing/2014/main" id="{8B0CB3A0-4EC0-42A9-A2F7-4761896469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EA4E1B-2410-4394-B505-9B31C5C592F1}"/>
              </a:ext>
            </a:extLst>
          </p:cNvPr>
          <p:cNvSpPr>
            <a:spLocks noGrp="1"/>
          </p:cNvSpPr>
          <p:nvPr>
            <p:ph type="sldNum" sz="quarter" idx="12"/>
          </p:nvPr>
        </p:nvSpPr>
        <p:spPr/>
        <p:txBody>
          <a:bodyPr/>
          <a:lstStyle/>
          <a:p>
            <a:fld id="{F6D473D3-290C-4640-A26F-499F46EC4D15}" type="slidenum">
              <a:rPr lang="en-US" smtClean="0"/>
              <a:t>‹#›</a:t>
            </a:fld>
            <a:endParaRPr lang="en-US"/>
          </a:p>
        </p:txBody>
      </p:sp>
    </p:spTree>
    <p:extLst>
      <p:ext uri="{BB962C8B-B14F-4D97-AF65-F5344CB8AC3E}">
        <p14:creationId xmlns:p14="http://schemas.microsoft.com/office/powerpoint/2010/main" val="1280152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23BFE-0864-4151-8A2F-498CB290BB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E051DA6-351F-4022-AD45-E9AABDD91D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B4BF0E5-2E24-4AA1-9481-26E610F3FA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C629F5-5E3D-4207-B8F6-C21D7B256081}"/>
              </a:ext>
            </a:extLst>
          </p:cNvPr>
          <p:cNvSpPr>
            <a:spLocks noGrp="1"/>
          </p:cNvSpPr>
          <p:nvPr>
            <p:ph type="dt" sz="half" idx="10"/>
          </p:nvPr>
        </p:nvSpPr>
        <p:spPr/>
        <p:txBody>
          <a:bodyPr/>
          <a:lstStyle/>
          <a:p>
            <a:fld id="{BC7EBF2A-40C3-47F8-8E03-CDAA683E3F7F}" type="datetime1">
              <a:rPr lang="en-US" smtClean="0"/>
              <a:t>12/29/2022</a:t>
            </a:fld>
            <a:endParaRPr lang="en-US"/>
          </a:p>
        </p:txBody>
      </p:sp>
      <p:sp>
        <p:nvSpPr>
          <p:cNvPr id="6" name="Footer Placeholder 5">
            <a:extLst>
              <a:ext uri="{FF2B5EF4-FFF2-40B4-BE49-F238E27FC236}">
                <a16:creationId xmlns:a16="http://schemas.microsoft.com/office/drawing/2014/main" id="{C52DAF42-60DF-473A-A2CF-20D7EA72F9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9A0919-A207-4710-9512-A032DAC9E262}"/>
              </a:ext>
            </a:extLst>
          </p:cNvPr>
          <p:cNvSpPr>
            <a:spLocks noGrp="1"/>
          </p:cNvSpPr>
          <p:nvPr>
            <p:ph type="sldNum" sz="quarter" idx="12"/>
          </p:nvPr>
        </p:nvSpPr>
        <p:spPr/>
        <p:txBody>
          <a:bodyPr/>
          <a:lstStyle/>
          <a:p>
            <a:fld id="{F6D473D3-290C-4640-A26F-499F46EC4D15}" type="slidenum">
              <a:rPr lang="en-US" smtClean="0"/>
              <a:t>‹#›</a:t>
            </a:fld>
            <a:endParaRPr lang="en-US"/>
          </a:p>
        </p:txBody>
      </p:sp>
    </p:spTree>
    <p:extLst>
      <p:ext uri="{BB962C8B-B14F-4D97-AF65-F5344CB8AC3E}">
        <p14:creationId xmlns:p14="http://schemas.microsoft.com/office/powerpoint/2010/main" val="1165823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0CF066-EE1E-4BE0-8F60-719FB8B1AF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61946EA-620B-4330-AA49-EFFC281D82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1FA863-7555-45BE-8501-5714A03D07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890272-341A-48A6-BF7E-CCC77FFA56ED}" type="datetime1">
              <a:rPr lang="en-US" smtClean="0"/>
              <a:t>12/29/2022</a:t>
            </a:fld>
            <a:endParaRPr lang="en-US"/>
          </a:p>
        </p:txBody>
      </p:sp>
      <p:sp>
        <p:nvSpPr>
          <p:cNvPr id="5" name="Footer Placeholder 4">
            <a:extLst>
              <a:ext uri="{FF2B5EF4-FFF2-40B4-BE49-F238E27FC236}">
                <a16:creationId xmlns:a16="http://schemas.microsoft.com/office/drawing/2014/main" id="{03384736-5FF0-45A7-BEB6-36A1E8A9D5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4F470F0-91B2-4185-B119-B4BAA9B73B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D473D3-290C-4640-A26F-499F46EC4D15}" type="slidenum">
              <a:rPr lang="en-US" smtClean="0"/>
              <a:t>‹#›</a:t>
            </a:fld>
            <a:endParaRPr lang="en-US"/>
          </a:p>
        </p:txBody>
      </p:sp>
    </p:spTree>
    <p:extLst>
      <p:ext uri="{BB962C8B-B14F-4D97-AF65-F5344CB8AC3E}">
        <p14:creationId xmlns:p14="http://schemas.microsoft.com/office/powerpoint/2010/main" val="2361013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912775-B407-466A-B047-EFB4624B2F64}"/>
              </a:ext>
            </a:extLst>
          </p:cNvPr>
          <p:cNvSpPr/>
          <p:nvPr/>
        </p:nvSpPr>
        <p:spPr>
          <a:xfrm>
            <a:off x="0" y="0"/>
            <a:ext cx="12192000" cy="1474470"/>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ADF24E1F-24A4-4D52-8ACF-B4AAE1F7C21F}"/>
              </a:ext>
            </a:extLst>
          </p:cNvPr>
          <p:cNvSpPr/>
          <p:nvPr/>
        </p:nvSpPr>
        <p:spPr>
          <a:xfrm>
            <a:off x="0" y="171450"/>
            <a:ext cx="12192000" cy="106298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4000" dirty="0">
                <a:solidFill>
                  <a:srgbClr val="00B050"/>
                </a:solidFill>
                <a:latin typeface="Arial Black" panose="020B0A04020102020204" pitchFamily="34" charset="0"/>
              </a:rPr>
              <a:t>Instructions</a:t>
            </a:r>
          </a:p>
        </p:txBody>
      </p:sp>
      <p:sp>
        <p:nvSpPr>
          <p:cNvPr id="11" name="TextBox 10">
            <a:extLst>
              <a:ext uri="{FF2B5EF4-FFF2-40B4-BE49-F238E27FC236}">
                <a16:creationId xmlns:a16="http://schemas.microsoft.com/office/drawing/2014/main" id="{47AA265B-A027-4B83-BB5A-41D4E8BC1A67}"/>
              </a:ext>
            </a:extLst>
          </p:cNvPr>
          <p:cNvSpPr txBox="1"/>
          <p:nvPr/>
        </p:nvSpPr>
        <p:spPr>
          <a:xfrm>
            <a:off x="171437" y="1645920"/>
            <a:ext cx="11680594" cy="504753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rgbClr val="00B050"/>
                </a:solidFill>
                <a:latin typeface="Arial" panose="020B0604020202020204" pitchFamily="34" charset="0"/>
                <a:cs typeface="Arial" panose="020B0604020202020204" pitchFamily="34" charset="0"/>
              </a:rPr>
              <a:t>Congratulations on taking steps to grow your business!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a:solidFill>
                <a:srgbClr val="00B05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rgbClr val="00B050"/>
                </a:solidFill>
                <a:latin typeface="Arial" panose="020B0604020202020204" pitchFamily="34" charset="0"/>
                <a:cs typeface="Arial" panose="020B0604020202020204" pitchFamily="34" charset="0"/>
              </a:rPr>
              <a:t>This template is designed to make preparation of your 15-minute final presentation as easy as possible.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a:solidFill>
                <a:srgbClr val="00B05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rgbClr val="00B050"/>
                </a:solidFill>
                <a:latin typeface="Arial" panose="020B0604020202020204" pitchFamily="34" charset="0"/>
                <a:cs typeface="Arial" panose="020B0604020202020204" pitchFamily="34" charset="0"/>
              </a:rPr>
              <a:t>Notice the words in green. Those are instructions. They should be deleted before you give your final presentation.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Note that there are 15 presentation slides. You should practice presenting each slide within 45 seconds. This will allow you to cover all the details in the 15-minute timeframe.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a:solidFill>
                <a:srgbClr val="00B05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You can change the design of the slides but please do not change the order of the requested information </a:t>
            </a:r>
            <a:r>
              <a:rPr lang="en-US" sz="1400" b="1" dirty="0">
                <a:solidFill>
                  <a:srgbClr val="00B050"/>
                </a:solidFill>
                <a:latin typeface="Arial" panose="020B0604020202020204" pitchFamily="34" charset="0"/>
                <a:cs typeface="Arial" panose="020B0604020202020204" pitchFamily="34" charset="0"/>
              </a:rPr>
              <a:t>when you give your </a:t>
            </a:r>
            <a:r>
              <a:rPr kumimoji="0" lang="en-US" sz="1400" b="1"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presentation.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a:solidFill>
                <a:srgbClr val="00B05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Aesthetics and grammar matter. Please take the time to review your font size and colors for consistency. Also, please take the time to do a spell check and grammar check before you present to the judges.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a:solidFill>
                <a:srgbClr val="00B05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Week 6’s homework will give you a script for this presentation. Schedule time to review this presentation with your mentors before Week 7’s practice presentation. U</a:t>
            </a:r>
            <a:r>
              <a:rPr lang="en-US" sz="1400" b="1" dirty="0">
                <a:solidFill>
                  <a:srgbClr val="00B050"/>
                </a:solidFill>
                <a:latin typeface="Arial" panose="020B0604020202020204" pitchFamily="34" charset="0"/>
                <a:cs typeface="Arial" panose="020B0604020202020204" pitchFamily="34" charset="0"/>
              </a:rPr>
              <a:t>se Week 8 to refine your script and practice your timing.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rgbClr val="00B050"/>
                </a:solidFill>
                <a:latin typeface="Arial" panose="020B0604020202020204" pitchFamily="34" charset="0"/>
                <a:cs typeface="Arial" panose="020B0604020202020204" pitchFamily="34" charset="0"/>
              </a:rPr>
              <a:t>This presentation can be used to pitch your business to potential investors, partners and lenders after you complete this program. Please take advantage of all the program’s resources and put time into making this presentation a true representation of you and your business!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Remember to delete this slide before you present. See you in class! </a:t>
            </a:r>
            <a:endParaRPr lang="en-US" sz="28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9211601B-AE3F-4CFD-B60F-82156F6AB42B}"/>
              </a:ext>
            </a:extLst>
          </p:cNvPr>
          <p:cNvSpPr>
            <a:spLocks noGrp="1"/>
          </p:cNvSpPr>
          <p:nvPr>
            <p:ph type="sldNum" sz="quarter" idx="12"/>
          </p:nvPr>
        </p:nvSpPr>
        <p:spPr/>
        <p:txBody>
          <a:bodyPr/>
          <a:lstStyle/>
          <a:p>
            <a:fld id="{191D20A0-21D1-4629-B849-D07C9ACC26A2}" type="slidenum">
              <a:rPr lang="en-US" smtClean="0"/>
              <a:t>1</a:t>
            </a:fld>
            <a:endParaRPr lang="en-US" dirty="0"/>
          </a:p>
        </p:txBody>
      </p:sp>
      <p:sp>
        <p:nvSpPr>
          <p:cNvPr id="12" name="Rectangle 11">
            <a:extLst>
              <a:ext uri="{FF2B5EF4-FFF2-40B4-BE49-F238E27FC236}">
                <a16:creationId xmlns:a16="http://schemas.microsoft.com/office/drawing/2014/main" id="{CD594D2F-BFA5-400A-98DC-F1A2FD6BFCB4}"/>
              </a:ext>
            </a:extLst>
          </p:cNvPr>
          <p:cNvSpPr/>
          <p:nvPr/>
        </p:nvSpPr>
        <p:spPr>
          <a:xfrm>
            <a:off x="4601028" y="1017270"/>
            <a:ext cx="914400" cy="26796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1020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912775-B407-466A-B047-EFB4624B2F64}"/>
              </a:ext>
            </a:extLst>
          </p:cNvPr>
          <p:cNvSpPr/>
          <p:nvPr/>
        </p:nvSpPr>
        <p:spPr>
          <a:xfrm>
            <a:off x="0" y="0"/>
            <a:ext cx="12192000" cy="1474470"/>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ADF24E1F-24A4-4D52-8ACF-B4AAE1F7C21F}"/>
              </a:ext>
            </a:extLst>
          </p:cNvPr>
          <p:cNvSpPr/>
          <p:nvPr/>
        </p:nvSpPr>
        <p:spPr>
          <a:xfrm>
            <a:off x="0" y="171450"/>
            <a:ext cx="12192000" cy="106298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4000" dirty="0">
                <a:latin typeface="Arial Black" panose="020B0A04020102020204" pitchFamily="34" charset="0"/>
              </a:rPr>
              <a:t>Competition</a:t>
            </a:r>
          </a:p>
        </p:txBody>
      </p:sp>
      <p:sp>
        <p:nvSpPr>
          <p:cNvPr id="11" name="TextBox 10">
            <a:extLst>
              <a:ext uri="{FF2B5EF4-FFF2-40B4-BE49-F238E27FC236}">
                <a16:creationId xmlns:a16="http://schemas.microsoft.com/office/drawing/2014/main" id="{47AA265B-A027-4B83-BB5A-41D4E8BC1A67}"/>
              </a:ext>
            </a:extLst>
          </p:cNvPr>
          <p:cNvSpPr txBox="1"/>
          <p:nvPr/>
        </p:nvSpPr>
        <p:spPr>
          <a:xfrm>
            <a:off x="152400" y="5029762"/>
            <a:ext cx="11547883" cy="707886"/>
          </a:xfrm>
          <a:prstGeom prst="rect">
            <a:avLst/>
          </a:prstGeom>
          <a:noFill/>
        </p:spPr>
        <p:txBody>
          <a:bodyPr wrap="square" rtlCol="0">
            <a:spAutoFit/>
          </a:bodyPr>
          <a:lstStyle/>
          <a:p>
            <a:r>
              <a:rPr lang="en-US" sz="2000" dirty="0">
                <a:solidFill>
                  <a:srgbClr val="00B050"/>
                </a:solidFill>
                <a:latin typeface="Arial" panose="020B0604020202020204" pitchFamily="34" charset="0"/>
                <a:cs typeface="Arial" panose="020B0604020202020204" pitchFamily="34" charset="0"/>
              </a:rPr>
              <a:t>(Google your category of business in your geographical area. In one minute, describe their strengths and how you are stronger.)</a:t>
            </a:r>
            <a:endParaRPr lang="en-US" sz="20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9211601B-AE3F-4CFD-B60F-82156F6AB42B}"/>
              </a:ext>
            </a:extLst>
          </p:cNvPr>
          <p:cNvSpPr>
            <a:spLocks noGrp="1"/>
          </p:cNvSpPr>
          <p:nvPr>
            <p:ph type="sldNum" sz="quarter" idx="12"/>
          </p:nvPr>
        </p:nvSpPr>
        <p:spPr/>
        <p:txBody>
          <a:bodyPr/>
          <a:lstStyle/>
          <a:p>
            <a:fld id="{191D20A0-21D1-4629-B849-D07C9ACC26A2}" type="slidenum">
              <a:rPr lang="en-US" smtClean="0"/>
              <a:t>10</a:t>
            </a:fld>
            <a:endParaRPr lang="en-US" dirty="0"/>
          </a:p>
        </p:txBody>
      </p:sp>
      <p:pic>
        <p:nvPicPr>
          <p:cNvPr id="10" name="Picture 9" descr="Text&#10;&#10;Description automatically generated">
            <a:extLst>
              <a:ext uri="{FF2B5EF4-FFF2-40B4-BE49-F238E27FC236}">
                <a16:creationId xmlns:a16="http://schemas.microsoft.com/office/drawing/2014/main" id="{AFB2D23D-3DEE-4C48-82EE-C12A483406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49"/>
            <a:ext cx="5623556" cy="1474470"/>
          </a:xfrm>
          <a:prstGeom prst="rect">
            <a:avLst/>
          </a:prstGeom>
        </p:spPr>
      </p:pic>
      <p:sp>
        <p:nvSpPr>
          <p:cNvPr id="12" name="Rectangle 11">
            <a:extLst>
              <a:ext uri="{FF2B5EF4-FFF2-40B4-BE49-F238E27FC236}">
                <a16:creationId xmlns:a16="http://schemas.microsoft.com/office/drawing/2014/main" id="{E5D0216B-7955-4EDF-B4DF-2A61F13D8053}"/>
              </a:ext>
            </a:extLst>
          </p:cNvPr>
          <p:cNvSpPr/>
          <p:nvPr/>
        </p:nvSpPr>
        <p:spPr>
          <a:xfrm>
            <a:off x="4601028" y="1008591"/>
            <a:ext cx="914400" cy="26796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6">
            <a:extLst>
              <a:ext uri="{FF2B5EF4-FFF2-40B4-BE49-F238E27FC236}">
                <a16:creationId xmlns:a16="http://schemas.microsoft.com/office/drawing/2014/main" id="{785DBE40-803D-7B45-765A-0841F6BC2A49}"/>
              </a:ext>
            </a:extLst>
          </p:cNvPr>
          <p:cNvGraphicFramePr>
            <a:graphicFrameLocks noGrp="1"/>
          </p:cNvGraphicFramePr>
          <p:nvPr>
            <p:extLst>
              <p:ext uri="{D42A27DB-BD31-4B8C-83A1-F6EECF244321}">
                <p14:modId xmlns:p14="http://schemas.microsoft.com/office/powerpoint/2010/main" val="415284980"/>
              </p:ext>
            </p:extLst>
          </p:nvPr>
        </p:nvGraphicFramePr>
        <p:xfrm>
          <a:off x="152400" y="1643771"/>
          <a:ext cx="11887200" cy="3278188"/>
        </p:xfrm>
        <a:graphic>
          <a:graphicData uri="http://schemas.openxmlformats.org/drawingml/2006/table">
            <a:tbl>
              <a:tblPr firstRow="1" bandRow="1">
                <a:tableStyleId>{22838BEF-8BB2-4498-84A7-C5851F593DF1}</a:tableStyleId>
              </a:tblPr>
              <a:tblGrid>
                <a:gridCol w="2971800">
                  <a:extLst>
                    <a:ext uri="{9D8B030D-6E8A-4147-A177-3AD203B41FA5}">
                      <a16:colId xmlns:a16="http://schemas.microsoft.com/office/drawing/2014/main" val="3285643251"/>
                    </a:ext>
                  </a:extLst>
                </a:gridCol>
                <a:gridCol w="2971800">
                  <a:extLst>
                    <a:ext uri="{9D8B030D-6E8A-4147-A177-3AD203B41FA5}">
                      <a16:colId xmlns:a16="http://schemas.microsoft.com/office/drawing/2014/main" val="251165079"/>
                    </a:ext>
                  </a:extLst>
                </a:gridCol>
                <a:gridCol w="2971800">
                  <a:extLst>
                    <a:ext uri="{9D8B030D-6E8A-4147-A177-3AD203B41FA5}">
                      <a16:colId xmlns:a16="http://schemas.microsoft.com/office/drawing/2014/main" val="3339633450"/>
                    </a:ext>
                  </a:extLst>
                </a:gridCol>
                <a:gridCol w="2971800">
                  <a:extLst>
                    <a:ext uri="{9D8B030D-6E8A-4147-A177-3AD203B41FA5}">
                      <a16:colId xmlns:a16="http://schemas.microsoft.com/office/drawing/2014/main" val="3368759644"/>
                    </a:ext>
                  </a:extLst>
                </a:gridCol>
              </a:tblGrid>
              <a:tr h="819547">
                <a:tc>
                  <a:txBody>
                    <a:bodyPr/>
                    <a:lstStyle/>
                    <a:p>
                      <a:r>
                        <a:rPr lang="en-US" dirty="0"/>
                        <a:t>Competitor</a:t>
                      </a:r>
                    </a:p>
                  </a:txBody>
                  <a:tcPr/>
                </a:tc>
                <a:tc>
                  <a:txBody>
                    <a:bodyPr/>
                    <a:lstStyle/>
                    <a:p>
                      <a:r>
                        <a:rPr lang="en-US" dirty="0"/>
                        <a:t>Their Location</a:t>
                      </a:r>
                    </a:p>
                  </a:txBody>
                  <a:tcPr/>
                </a:tc>
                <a:tc>
                  <a:txBody>
                    <a:bodyPr/>
                    <a:lstStyle/>
                    <a:p>
                      <a:r>
                        <a:rPr lang="en-US" dirty="0"/>
                        <a:t>Their Strengths  </a:t>
                      </a:r>
                    </a:p>
                  </a:txBody>
                  <a:tcPr/>
                </a:tc>
                <a:tc>
                  <a:txBody>
                    <a:bodyPr/>
                    <a:lstStyle/>
                    <a:p>
                      <a:r>
                        <a:rPr lang="en-US" dirty="0"/>
                        <a:t>Comparison</a:t>
                      </a:r>
                    </a:p>
                  </a:txBody>
                  <a:tcPr/>
                </a:tc>
                <a:extLst>
                  <a:ext uri="{0D108BD9-81ED-4DB2-BD59-A6C34878D82A}">
                    <a16:rowId xmlns:a16="http://schemas.microsoft.com/office/drawing/2014/main" val="1967961571"/>
                  </a:ext>
                </a:extLst>
              </a:tr>
              <a:tr h="819547">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641497687"/>
                  </a:ext>
                </a:extLst>
              </a:tr>
              <a:tr h="819547">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412590688"/>
                  </a:ext>
                </a:extLst>
              </a:tr>
              <a:tr h="819547">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772383497"/>
                  </a:ext>
                </a:extLst>
              </a:tr>
            </a:tbl>
          </a:graphicData>
        </a:graphic>
      </p:graphicFrame>
    </p:spTree>
    <p:extLst>
      <p:ext uri="{BB962C8B-B14F-4D97-AF65-F5344CB8AC3E}">
        <p14:creationId xmlns:p14="http://schemas.microsoft.com/office/powerpoint/2010/main" val="1190406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912775-B407-466A-B047-EFB4624B2F64}"/>
              </a:ext>
            </a:extLst>
          </p:cNvPr>
          <p:cNvSpPr/>
          <p:nvPr/>
        </p:nvSpPr>
        <p:spPr>
          <a:xfrm>
            <a:off x="0" y="0"/>
            <a:ext cx="12192000" cy="1474470"/>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ADF24E1F-24A4-4D52-8ACF-B4AAE1F7C21F}"/>
              </a:ext>
            </a:extLst>
          </p:cNvPr>
          <p:cNvSpPr/>
          <p:nvPr/>
        </p:nvSpPr>
        <p:spPr>
          <a:xfrm>
            <a:off x="0" y="171450"/>
            <a:ext cx="12192000" cy="106298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4000" dirty="0">
                <a:latin typeface="Arial Black" panose="020B0A04020102020204" pitchFamily="34" charset="0"/>
              </a:rPr>
              <a:t>Past Sales Data</a:t>
            </a:r>
          </a:p>
        </p:txBody>
      </p:sp>
      <p:sp>
        <p:nvSpPr>
          <p:cNvPr id="11" name="TextBox 10">
            <a:extLst>
              <a:ext uri="{FF2B5EF4-FFF2-40B4-BE49-F238E27FC236}">
                <a16:creationId xmlns:a16="http://schemas.microsoft.com/office/drawing/2014/main" id="{47AA265B-A027-4B83-BB5A-41D4E8BC1A67}"/>
              </a:ext>
            </a:extLst>
          </p:cNvPr>
          <p:cNvSpPr txBox="1"/>
          <p:nvPr/>
        </p:nvSpPr>
        <p:spPr>
          <a:xfrm>
            <a:off x="77653" y="5086677"/>
            <a:ext cx="12036693" cy="1815882"/>
          </a:xfrm>
          <a:prstGeom prst="rect">
            <a:avLst/>
          </a:prstGeom>
          <a:noFill/>
        </p:spPr>
        <p:txBody>
          <a:bodyPr wrap="square" rtlCol="0">
            <a:spAutoFit/>
          </a:bodyPr>
          <a:lstStyle/>
          <a:p>
            <a:r>
              <a:rPr lang="en-US" sz="2000" dirty="0">
                <a:solidFill>
                  <a:srgbClr val="00B050"/>
                </a:solidFill>
                <a:latin typeface="Arial" panose="020B0604020202020204" pitchFamily="34" charset="0"/>
                <a:cs typeface="Arial" panose="020B0604020202020204" pitchFamily="34" charset="0"/>
              </a:rPr>
              <a:t>(Remember, Profit = Revenue – Expenses. In one minute, state the revenue and profit for the past three years. If you had a negative or took a loss, that’s okay! If you were not open during that year, just delete that line.)</a:t>
            </a:r>
          </a:p>
          <a:p>
            <a:endParaRPr lang="en-US" sz="2400" dirty="0">
              <a:solidFill>
                <a:srgbClr val="00B050"/>
              </a:solidFill>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9211601B-AE3F-4CFD-B60F-82156F6AB42B}"/>
              </a:ext>
            </a:extLst>
          </p:cNvPr>
          <p:cNvSpPr>
            <a:spLocks noGrp="1"/>
          </p:cNvSpPr>
          <p:nvPr>
            <p:ph type="sldNum" sz="quarter" idx="12"/>
          </p:nvPr>
        </p:nvSpPr>
        <p:spPr/>
        <p:txBody>
          <a:bodyPr/>
          <a:lstStyle/>
          <a:p>
            <a:fld id="{191D20A0-21D1-4629-B849-D07C9ACC26A2}" type="slidenum">
              <a:rPr lang="en-US" smtClean="0"/>
              <a:t>11</a:t>
            </a:fld>
            <a:endParaRPr lang="en-US" dirty="0"/>
          </a:p>
        </p:txBody>
      </p:sp>
      <p:pic>
        <p:nvPicPr>
          <p:cNvPr id="10" name="Picture 9" descr="Text&#10;&#10;Description automatically generated">
            <a:extLst>
              <a:ext uri="{FF2B5EF4-FFF2-40B4-BE49-F238E27FC236}">
                <a16:creationId xmlns:a16="http://schemas.microsoft.com/office/drawing/2014/main" id="{83D8BCDB-F624-4292-8CA4-7E2FB10690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623556" cy="1474470"/>
          </a:xfrm>
          <a:prstGeom prst="rect">
            <a:avLst/>
          </a:prstGeom>
        </p:spPr>
      </p:pic>
      <p:sp>
        <p:nvSpPr>
          <p:cNvPr id="12" name="Rectangle 11">
            <a:extLst>
              <a:ext uri="{FF2B5EF4-FFF2-40B4-BE49-F238E27FC236}">
                <a16:creationId xmlns:a16="http://schemas.microsoft.com/office/drawing/2014/main" id="{DE527F9C-26DD-43FC-8063-73B6EE2C9D78}"/>
              </a:ext>
            </a:extLst>
          </p:cNvPr>
          <p:cNvSpPr/>
          <p:nvPr/>
        </p:nvSpPr>
        <p:spPr>
          <a:xfrm>
            <a:off x="4601028" y="1017270"/>
            <a:ext cx="914400" cy="26796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e 5">
            <a:extLst>
              <a:ext uri="{FF2B5EF4-FFF2-40B4-BE49-F238E27FC236}">
                <a16:creationId xmlns:a16="http://schemas.microsoft.com/office/drawing/2014/main" id="{ECD2D787-076B-B230-9832-C66F2FF70AE3}"/>
              </a:ext>
            </a:extLst>
          </p:cNvPr>
          <p:cNvGraphicFramePr>
            <a:graphicFrameLocks noGrp="1"/>
          </p:cNvGraphicFramePr>
          <p:nvPr>
            <p:extLst>
              <p:ext uri="{D42A27DB-BD31-4B8C-83A1-F6EECF244321}">
                <p14:modId xmlns:p14="http://schemas.microsoft.com/office/powerpoint/2010/main" val="3708815081"/>
              </p:ext>
            </p:extLst>
          </p:nvPr>
        </p:nvGraphicFramePr>
        <p:xfrm>
          <a:off x="152400" y="1625127"/>
          <a:ext cx="11887200" cy="3408208"/>
        </p:xfrm>
        <a:graphic>
          <a:graphicData uri="http://schemas.openxmlformats.org/drawingml/2006/table">
            <a:tbl>
              <a:tblPr firstRow="1" bandRow="1">
                <a:tableStyleId>{22838BEF-8BB2-4498-84A7-C5851F593DF1}</a:tableStyleId>
              </a:tblPr>
              <a:tblGrid>
                <a:gridCol w="3962400">
                  <a:extLst>
                    <a:ext uri="{9D8B030D-6E8A-4147-A177-3AD203B41FA5}">
                      <a16:colId xmlns:a16="http://schemas.microsoft.com/office/drawing/2014/main" val="618164752"/>
                    </a:ext>
                  </a:extLst>
                </a:gridCol>
                <a:gridCol w="3962400">
                  <a:extLst>
                    <a:ext uri="{9D8B030D-6E8A-4147-A177-3AD203B41FA5}">
                      <a16:colId xmlns:a16="http://schemas.microsoft.com/office/drawing/2014/main" val="2991813375"/>
                    </a:ext>
                  </a:extLst>
                </a:gridCol>
                <a:gridCol w="3962400">
                  <a:extLst>
                    <a:ext uri="{9D8B030D-6E8A-4147-A177-3AD203B41FA5}">
                      <a16:colId xmlns:a16="http://schemas.microsoft.com/office/drawing/2014/main" val="2465129800"/>
                    </a:ext>
                  </a:extLst>
                </a:gridCol>
              </a:tblGrid>
              <a:tr h="852052">
                <a:tc>
                  <a:txBody>
                    <a:bodyPr/>
                    <a:lstStyle/>
                    <a:p>
                      <a:r>
                        <a:rPr lang="en-US" dirty="0"/>
                        <a:t>Year</a:t>
                      </a:r>
                    </a:p>
                  </a:txBody>
                  <a:tcPr/>
                </a:tc>
                <a:tc>
                  <a:txBody>
                    <a:bodyPr/>
                    <a:lstStyle/>
                    <a:p>
                      <a:r>
                        <a:rPr lang="en-US" dirty="0"/>
                        <a:t>Revenue ($)</a:t>
                      </a:r>
                    </a:p>
                  </a:txBody>
                  <a:tcPr/>
                </a:tc>
                <a:tc>
                  <a:txBody>
                    <a:bodyPr/>
                    <a:lstStyle/>
                    <a:p>
                      <a:r>
                        <a:rPr lang="en-US" dirty="0"/>
                        <a:t>Profit ($)</a:t>
                      </a:r>
                    </a:p>
                  </a:txBody>
                  <a:tcPr/>
                </a:tc>
                <a:extLst>
                  <a:ext uri="{0D108BD9-81ED-4DB2-BD59-A6C34878D82A}">
                    <a16:rowId xmlns:a16="http://schemas.microsoft.com/office/drawing/2014/main" val="1158675754"/>
                  </a:ext>
                </a:extLst>
              </a:tr>
              <a:tr h="852052">
                <a:tc>
                  <a:txBody>
                    <a:bodyPr/>
                    <a:lstStyle/>
                    <a:p>
                      <a:r>
                        <a:rPr lang="en-US" dirty="0"/>
                        <a:t>2020</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250082299"/>
                  </a:ext>
                </a:extLst>
              </a:tr>
              <a:tr h="852052">
                <a:tc>
                  <a:txBody>
                    <a:bodyPr/>
                    <a:lstStyle/>
                    <a:p>
                      <a:r>
                        <a:rPr lang="en-US" dirty="0"/>
                        <a:t>2021</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814067777"/>
                  </a:ext>
                </a:extLst>
              </a:tr>
              <a:tr h="852052">
                <a:tc>
                  <a:txBody>
                    <a:bodyPr/>
                    <a:lstStyle/>
                    <a:p>
                      <a:r>
                        <a:rPr lang="en-US" dirty="0"/>
                        <a:t>2022</a:t>
                      </a:r>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539186224"/>
                  </a:ext>
                </a:extLst>
              </a:tr>
            </a:tbl>
          </a:graphicData>
        </a:graphic>
      </p:graphicFrame>
    </p:spTree>
    <p:extLst>
      <p:ext uri="{BB962C8B-B14F-4D97-AF65-F5344CB8AC3E}">
        <p14:creationId xmlns:p14="http://schemas.microsoft.com/office/powerpoint/2010/main" val="1406455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5779FD7-56A9-4DCE-97A7-5F22325C875C}"/>
              </a:ext>
            </a:extLst>
          </p:cNvPr>
          <p:cNvSpPr>
            <a:spLocks noGrp="1"/>
          </p:cNvSpPr>
          <p:nvPr>
            <p:ph type="sldNum" sz="quarter" idx="12"/>
          </p:nvPr>
        </p:nvSpPr>
        <p:spPr/>
        <p:txBody>
          <a:bodyPr/>
          <a:lstStyle/>
          <a:p>
            <a:fld id="{191D20A0-21D1-4629-B849-D07C9ACC26A2}" type="slidenum">
              <a:rPr lang="en-US" smtClean="0"/>
              <a:t>12</a:t>
            </a:fld>
            <a:endParaRPr lang="en-US"/>
          </a:p>
        </p:txBody>
      </p:sp>
      <p:sp>
        <p:nvSpPr>
          <p:cNvPr id="6" name="Rectangle 5">
            <a:extLst>
              <a:ext uri="{FF2B5EF4-FFF2-40B4-BE49-F238E27FC236}">
                <a16:creationId xmlns:a16="http://schemas.microsoft.com/office/drawing/2014/main" id="{BB716C84-1BA0-46FA-BF2D-C24FAA0270AC}"/>
              </a:ext>
            </a:extLst>
          </p:cNvPr>
          <p:cNvSpPr/>
          <p:nvPr/>
        </p:nvSpPr>
        <p:spPr>
          <a:xfrm>
            <a:off x="0" y="0"/>
            <a:ext cx="12192000" cy="1474470"/>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8666EA20-AD11-49C0-8474-DD499EDD21DF}"/>
              </a:ext>
            </a:extLst>
          </p:cNvPr>
          <p:cNvSpPr/>
          <p:nvPr/>
        </p:nvSpPr>
        <p:spPr>
          <a:xfrm>
            <a:off x="0" y="171450"/>
            <a:ext cx="12192000" cy="106298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4800" dirty="0">
                <a:latin typeface="Arial Black" panose="020B0A04020102020204" pitchFamily="34" charset="0"/>
              </a:rPr>
              <a:t> Projections</a:t>
            </a:r>
          </a:p>
        </p:txBody>
      </p:sp>
      <p:pic>
        <p:nvPicPr>
          <p:cNvPr id="10" name="Picture 9" descr="Text&#10;&#10;Description automatically generated">
            <a:extLst>
              <a:ext uri="{FF2B5EF4-FFF2-40B4-BE49-F238E27FC236}">
                <a16:creationId xmlns:a16="http://schemas.microsoft.com/office/drawing/2014/main" id="{0BD5F9F0-D842-4915-AF5C-1CF25C99CB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623556" cy="1474470"/>
          </a:xfrm>
          <a:prstGeom prst="rect">
            <a:avLst/>
          </a:prstGeom>
        </p:spPr>
      </p:pic>
      <p:sp>
        <p:nvSpPr>
          <p:cNvPr id="11" name="Rectangle 10">
            <a:extLst>
              <a:ext uri="{FF2B5EF4-FFF2-40B4-BE49-F238E27FC236}">
                <a16:creationId xmlns:a16="http://schemas.microsoft.com/office/drawing/2014/main" id="{7A868C9B-86F3-4BB4-9903-941FCE4DD31F}"/>
              </a:ext>
            </a:extLst>
          </p:cNvPr>
          <p:cNvSpPr/>
          <p:nvPr/>
        </p:nvSpPr>
        <p:spPr>
          <a:xfrm>
            <a:off x="4601028" y="1017270"/>
            <a:ext cx="914400" cy="26796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A2332DF2-F9A4-2B28-3CD3-DE996DDEF2DE}"/>
              </a:ext>
            </a:extLst>
          </p:cNvPr>
          <p:cNvSpPr txBox="1"/>
          <p:nvPr/>
        </p:nvSpPr>
        <p:spPr>
          <a:xfrm>
            <a:off x="155307" y="5331202"/>
            <a:ext cx="12036693" cy="1015663"/>
          </a:xfrm>
          <a:prstGeom prst="rect">
            <a:avLst/>
          </a:prstGeom>
          <a:noFill/>
        </p:spPr>
        <p:txBody>
          <a:bodyPr wrap="square" rtlCol="0">
            <a:spAutoFit/>
          </a:bodyPr>
          <a:lstStyle/>
          <a:p>
            <a:r>
              <a:rPr lang="en-US" sz="2000" dirty="0">
                <a:solidFill>
                  <a:srgbClr val="00B050"/>
                </a:solidFill>
                <a:latin typeface="Arial" panose="020B0604020202020204" pitchFamily="34" charset="0"/>
                <a:cs typeface="Arial" panose="020B0604020202020204" pitchFamily="34" charset="0"/>
              </a:rPr>
              <a:t>(In one minute, state the projected revenue and expenses for the next 12 months or calendar year. Also, state the number of projected new hires needed and recruiting sources. Additionally, state if you need additional funding to hit your goals.)</a:t>
            </a:r>
            <a:endParaRPr lang="en-US" sz="2000" dirty="0">
              <a:latin typeface="Arial" panose="020B0604020202020204" pitchFamily="34" charset="0"/>
              <a:cs typeface="Arial" panose="020B0604020202020204" pitchFamily="34" charset="0"/>
            </a:endParaRPr>
          </a:p>
        </p:txBody>
      </p:sp>
      <p:graphicFrame>
        <p:nvGraphicFramePr>
          <p:cNvPr id="7" name="Table 8">
            <a:extLst>
              <a:ext uri="{FF2B5EF4-FFF2-40B4-BE49-F238E27FC236}">
                <a16:creationId xmlns:a16="http://schemas.microsoft.com/office/drawing/2014/main" id="{7884D9D4-2ACC-8ECD-7873-C255D5D22506}"/>
              </a:ext>
            </a:extLst>
          </p:cNvPr>
          <p:cNvGraphicFramePr>
            <a:graphicFrameLocks noGrp="1"/>
          </p:cNvGraphicFramePr>
          <p:nvPr>
            <p:extLst>
              <p:ext uri="{D42A27DB-BD31-4B8C-83A1-F6EECF244321}">
                <p14:modId xmlns:p14="http://schemas.microsoft.com/office/powerpoint/2010/main" val="4153053848"/>
              </p:ext>
            </p:extLst>
          </p:nvPr>
        </p:nvGraphicFramePr>
        <p:xfrm>
          <a:off x="152400" y="1645920"/>
          <a:ext cx="11887200" cy="3513832"/>
        </p:xfrm>
        <a:graphic>
          <a:graphicData uri="http://schemas.openxmlformats.org/drawingml/2006/table">
            <a:tbl>
              <a:tblPr firstRow="1" bandRow="1">
                <a:tableStyleId>{22838BEF-8BB2-4498-84A7-C5851F593DF1}</a:tableStyleId>
              </a:tblPr>
              <a:tblGrid>
                <a:gridCol w="5943600">
                  <a:extLst>
                    <a:ext uri="{9D8B030D-6E8A-4147-A177-3AD203B41FA5}">
                      <a16:colId xmlns:a16="http://schemas.microsoft.com/office/drawing/2014/main" val="3727736500"/>
                    </a:ext>
                  </a:extLst>
                </a:gridCol>
                <a:gridCol w="5943600">
                  <a:extLst>
                    <a:ext uri="{9D8B030D-6E8A-4147-A177-3AD203B41FA5}">
                      <a16:colId xmlns:a16="http://schemas.microsoft.com/office/drawing/2014/main" val="3187064068"/>
                    </a:ext>
                  </a:extLst>
                </a:gridCol>
              </a:tblGrid>
              <a:tr h="788227">
                <a:tc>
                  <a:txBody>
                    <a:bodyPr/>
                    <a:lstStyle/>
                    <a:p>
                      <a:r>
                        <a:rPr lang="en-US" dirty="0"/>
                        <a:t>Metric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12-Month Projections (Future)</a:t>
                      </a:r>
                    </a:p>
                    <a:p>
                      <a:endParaRPr lang="en-US" dirty="0"/>
                    </a:p>
                  </a:txBody>
                  <a:tcPr/>
                </a:tc>
                <a:extLst>
                  <a:ext uri="{0D108BD9-81ED-4DB2-BD59-A6C34878D82A}">
                    <a16:rowId xmlns:a16="http://schemas.microsoft.com/office/drawing/2014/main" val="3543684890"/>
                  </a:ext>
                </a:extLst>
              </a:tr>
              <a:tr h="616288">
                <a:tc>
                  <a:txBody>
                    <a:bodyPr/>
                    <a:lstStyle/>
                    <a:p>
                      <a:r>
                        <a:rPr lang="en-US" dirty="0"/>
                        <a:t>Revenue Goal ($)</a:t>
                      </a:r>
                    </a:p>
                  </a:txBody>
                  <a:tcPr/>
                </a:tc>
                <a:tc>
                  <a:txBody>
                    <a:bodyPr/>
                    <a:lstStyle/>
                    <a:p>
                      <a:endParaRPr lang="en-US"/>
                    </a:p>
                  </a:txBody>
                  <a:tcPr/>
                </a:tc>
                <a:extLst>
                  <a:ext uri="{0D108BD9-81ED-4DB2-BD59-A6C34878D82A}">
                    <a16:rowId xmlns:a16="http://schemas.microsoft.com/office/drawing/2014/main" val="3707769095"/>
                  </a:ext>
                </a:extLst>
              </a:tr>
              <a:tr h="575441">
                <a:tc>
                  <a:txBody>
                    <a:bodyPr/>
                    <a:lstStyle/>
                    <a:p>
                      <a:r>
                        <a:rPr lang="en-US" dirty="0"/>
                        <a:t>Projected Expenses (#)</a:t>
                      </a:r>
                    </a:p>
                  </a:txBody>
                  <a:tcPr/>
                </a:tc>
                <a:tc>
                  <a:txBody>
                    <a:bodyPr/>
                    <a:lstStyle/>
                    <a:p>
                      <a:endParaRPr lang="en-US"/>
                    </a:p>
                  </a:txBody>
                  <a:tcPr/>
                </a:tc>
                <a:extLst>
                  <a:ext uri="{0D108BD9-81ED-4DB2-BD59-A6C34878D82A}">
                    <a16:rowId xmlns:a16="http://schemas.microsoft.com/office/drawing/2014/main" val="553203182"/>
                  </a:ext>
                </a:extLst>
              </a:tr>
              <a:tr h="625414">
                <a:tc>
                  <a:txBody>
                    <a:bodyPr/>
                    <a:lstStyle/>
                    <a:p>
                      <a:r>
                        <a:rPr lang="en-US" dirty="0"/>
                        <a:t>Total Projected New Hires (#)</a:t>
                      </a:r>
                    </a:p>
                  </a:txBody>
                  <a:tcPr/>
                </a:tc>
                <a:tc>
                  <a:txBody>
                    <a:bodyPr/>
                    <a:lstStyle/>
                    <a:p>
                      <a:endParaRPr lang="en-US" dirty="0"/>
                    </a:p>
                  </a:txBody>
                  <a:tcPr/>
                </a:tc>
                <a:extLst>
                  <a:ext uri="{0D108BD9-81ED-4DB2-BD59-A6C34878D82A}">
                    <a16:rowId xmlns:a16="http://schemas.microsoft.com/office/drawing/2014/main" val="646947484"/>
                  </a:ext>
                </a:extLst>
              </a:tr>
              <a:tr h="474133">
                <a:tc>
                  <a:txBody>
                    <a:bodyPr/>
                    <a:lstStyle/>
                    <a:p>
                      <a:r>
                        <a:rPr lang="en-US" dirty="0"/>
                        <a:t>New Hire Recruiting Sources</a:t>
                      </a:r>
                    </a:p>
                  </a:txBody>
                  <a:tcPr/>
                </a:tc>
                <a:tc>
                  <a:txBody>
                    <a:bodyPr/>
                    <a:lstStyle/>
                    <a:p>
                      <a:endParaRPr lang="en-US" dirty="0"/>
                    </a:p>
                  </a:txBody>
                  <a:tcPr/>
                </a:tc>
                <a:extLst>
                  <a:ext uri="{0D108BD9-81ED-4DB2-BD59-A6C34878D82A}">
                    <a16:rowId xmlns:a16="http://schemas.microsoft.com/office/drawing/2014/main" val="2723347701"/>
                  </a:ext>
                </a:extLst>
              </a:tr>
              <a:tr h="434329">
                <a:tc>
                  <a:txBody>
                    <a:bodyPr/>
                    <a:lstStyle/>
                    <a:p>
                      <a:r>
                        <a:rPr lang="en-US" dirty="0"/>
                        <a:t>Do we need additional funding? (yes or no)</a:t>
                      </a:r>
                    </a:p>
                  </a:txBody>
                  <a:tcPr/>
                </a:tc>
                <a:tc>
                  <a:txBody>
                    <a:bodyPr/>
                    <a:lstStyle/>
                    <a:p>
                      <a:endParaRPr lang="en-US" dirty="0"/>
                    </a:p>
                  </a:txBody>
                  <a:tcPr/>
                </a:tc>
                <a:extLst>
                  <a:ext uri="{0D108BD9-81ED-4DB2-BD59-A6C34878D82A}">
                    <a16:rowId xmlns:a16="http://schemas.microsoft.com/office/drawing/2014/main" val="408520626"/>
                  </a:ext>
                </a:extLst>
              </a:tr>
            </a:tbl>
          </a:graphicData>
        </a:graphic>
      </p:graphicFrame>
    </p:spTree>
    <p:extLst>
      <p:ext uri="{BB962C8B-B14F-4D97-AF65-F5344CB8AC3E}">
        <p14:creationId xmlns:p14="http://schemas.microsoft.com/office/powerpoint/2010/main" val="113739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912775-B407-466A-B047-EFB4624B2F64}"/>
              </a:ext>
            </a:extLst>
          </p:cNvPr>
          <p:cNvSpPr/>
          <p:nvPr/>
        </p:nvSpPr>
        <p:spPr>
          <a:xfrm>
            <a:off x="0" y="0"/>
            <a:ext cx="12192000" cy="1474470"/>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ADF24E1F-24A4-4D52-8ACF-B4AAE1F7C21F}"/>
              </a:ext>
            </a:extLst>
          </p:cNvPr>
          <p:cNvSpPr/>
          <p:nvPr/>
        </p:nvSpPr>
        <p:spPr>
          <a:xfrm>
            <a:off x="0" y="171450"/>
            <a:ext cx="12192000" cy="106298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4000" dirty="0">
                <a:latin typeface="Arial Black" panose="020B0A04020102020204" pitchFamily="34" charset="0"/>
              </a:rPr>
              <a:t>        Projected Profitability</a:t>
            </a:r>
          </a:p>
        </p:txBody>
      </p:sp>
      <p:sp>
        <p:nvSpPr>
          <p:cNvPr id="11" name="TextBox 10">
            <a:extLst>
              <a:ext uri="{FF2B5EF4-FFF2-40B4-BE49-F238E27FC236}">
                <a16:creationId xmlns:a16="http://schemas.microsoft.com/office/drawing/2014/main" id="{47AA265B-A027-4B83-BB5A-41D4E8BC1A67}"/>
              </a:ext>
            </a:extLst>
          </p:cNvPr>
          <p:cNvSpPr txBox="1"/>
          <p:nvPr/>
        </p:nvSpPr>
        <p:spPr>
          <a:xfrm>
            <a:off x="77652" y="5117455"/>
            <a:ext cx="12036693" cy="1446550"/>
          </a:xfrm>
          <a:prstGeom prst="rect">
            <a:avLst/>
          </a:prstGeom>
          <a:noFill/>
        </p:spPr>
        <p:txBody>
          <a:bodyPr wrap="square" rtlCol="0">
            <a:spAutoFit/>
          </a:bodyPr>
          <a:lstStyle/>
          <a:p>
            <a:r>
              <a:rPr lang="en-US" sz="2000" dirty="0">
                <a:solidFill>
                  <a:srgbClr val="00B050"/>
                </a:solidFill>
                <a:latin typeface="Arial" panose="020B0604020202020204" pitchFamily="34" charset="0"/>
                <a:cs typeface="Arial" panose="020B0604020202020204" pitchFamily="34" charset="0"/>
              </a:rPr>
              <a:t>(In one minute, state your projected monthly and annual goals for marketing (how many leads or interactions), sales (how many actual payments) and profit ($ remaining after expenses). If you plan to reinvest the profits or if you project a negative, please explain.) </a:t>
            </a:r>
          </a:p>
          <a:p>
            <a:endParaRPr lang="en-US" sz="28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9211601B-AE3F-4CFD-B60F-82156F6AB42B}"/>
              </a:ext>
            </a:extLst>
          </p:cNvPr>
          <p:cNvSpPr>
            <a:spLocks noGrp="1"/>
          </p:cNvSpPr>
          <p:nvPr>
            <p:ph type="sldNum" sz="quarter" idx="12"/>
          </p:nvPr>
        </p:nvSpPr>
        <p:spPr/>
        <p:txBody>
          <a:bodyPr/>
          <a:lstStyle/>
          <a:p>
            <a:fld id="{191D20A0-21D1-4629-B849-D07C9ACC26A2}" type="slidenum">
              <a:rPr lang="en-US" smtClean="0"/>
              <a:t>13</a:t>
            </a:fld>
            <a:endParaRPr lang="en-US" dirty="0"/>
          </a:p>
        </p:txBody>
      </p:sp>
      <p:pic>
        <p:nvPicPr>
          <p:cNvPr id="10" name="Picture 9" descr="Text&#10;&#10;Description automatically generated">
            <a:extLst>
              <a:ext uri="{FF2B5EF4-FFF2-40B4-BE49-F238E27FC236}">
                <a16:creationId xmlns:a16="http://schemas.microsoft.com/office/drawing/2014/main" id="{B5760604-A6DD-4D48-A04C-D6403F7AC3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623556" cy="1474470"/>
          </a:xfrm>
          <a:prstGeom prst="rect">
            <a:avLst/>
          </a:prstGeom>
        </p:spPr>
      </p:pic>
      <p:sp>
        <p:nvSpPr>
          <p:cNvPr id="12" name="Rectangle 11">
            <a:extLst>
              <a:ext uri="{FF2B5EF4-FFF2-40B4-BE49-F238E27FC236}">
                <a16:creationId xmlns:a16="http://schemas.microsoft.com/office/drawing/2014/main" id="{7B8FB627-5D18-4A31-9864-0D06968C93AA}"/>
              </a:ext>
            </a:extLst>
          </p:cNvPr>
          <p:cNvSpPr/>
          <p:nvPr/>
        </p:nvSpPr>
        <p:spPr>
          <a:xfrm>
            <a:off x="4601028" y="1017270"/>
            <a:ext cx="914400" cy="26796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5">
            <a:extLst>
              <a:ext uri="{FF2B5EF4-FFF2-40B4-BE49-F238E27FC236}">
                <a16:creationId xmlns:a16="http://schemas.microsoft.com/office/drawing/2014/main" id="{DB36C242-9332-6649-7A02-AF0AD0E1C0E0}"/>
              </a:ext>
            </a:extLst>
          </p:cNvPr>
          <p:cNvGraphicFramePr>
            <a:graphicFrameLocks noGrp="1"/>
          </p:cNvGraphicFramePr>
          <p:nvPr>
            <p:extLst>
              <p:ext uri="{D42A27DB-BD31-4B8C-83A1-F6EECF244321}">
                <p14:modId xmlns:p14="http://schemas.microsoft.com/office/powerpoint/2010/main" val="2357447264"/>
              </p:ext>
            </p:extLst>
          </p:nvPr>
        </p:nvGraphicFramePr>
        <p:xfrm>
          <a:off x="152399" y="1645920"/>
          <a:ext cx="11887200" cy="3408208"/>
        </p:xfrm>
        <a:graphic>
          <a:graphicData uri="http://schemas.openxmlformats.org/drawingml/2006/table">
            <a:tbl>
              <a:tblPr firstRow="1" bandRow="1">
                <a:tableStyleId>{22838BEF-8BB2-4498-84A7-C5851F593DF1}</a:tableStyleId>
              </a:tblPr>
              <a:tblGrid>
                <a:gridCol w="3962400">
                  <a:extLst>
                    <a:ext uri="{9D8B030D-6E8A-4147-A177-3AD203B41FA5}">
                      <a16:colId xmlns:a16="http://schemas.microsoft.com/office/drawing/2014/main" val="618164752"/>
                    </a:ext>
                  </a:extLst>
                </a:gridCol>
                <a:gridCol w="3962400">
                  <a:extLst>
                    <a:ext uri="{9D8B030D-6E8A-4147-A177-3AD203B41FA5}">
                      <a16:colId xmlns:a16="http://schemas.microsoft.com/office/drawing/2014/main" val="2991813375"/>
                    </a:ext>
                  </a:extLst>
                </a:gridCol>
                <a:gridCol w="3962400">
                  <a:extLst>
                    <a:ext uri="{9D8B030D-6E8A-4147-A177-3AD203B41FA5}">
                      <a16:colId xmlns:a16="http://schemas.microsoft.com/office/drawing/2014/main" val="2465129800"/>
                    </a:ext>
                  </a:extLst>
                </a:gridCol>
              </a:tblGrid>
              <a:tr h="852052">
                <a:tc>
                  <a:txBody>
                    <a:bodyPr/>
                    <a:lstStyle/>
                    <a:p>
                      <a:r>
                        <a:rPr lang="en-US" dirty="0"/>
                        <a:t>Metric</a:t>
                      </a:r>
                    </a:p>
                  </a:txBody>
                  <a:tcPr/>
                </a:tc>
                <a:tc>
                  <a:txBody>
                    <a:bodyPr/>
                    <a:lstStyle/>
                    <a:p>
                      <a:r>
                        <a:rPr lang="en-US" dirty="0"/>
                        <a:t>Monthly Goal</a:t>
                      </a:r>
                    </a:p>
                  </a:txBody>
                  <a:tcPr/>
                </a:tc>
                <a:tc>
                  <a:txBody>
                    <a:bodyPr/>
                    <a:lstStyle/>
                    <a:p>
                      <a:r>
                        <a:rPr lang="en-US" dirty="0"/>
                        <a:t>12-Month Goal (Future)</a:t>
                      </a:r>
                    </a:p>
                  </a:txBody>
                  <a:tcPr/>
                </a:tc>
                <a:extLst>
                  <a:ext uri="{0D108BD9-81ED-4DB2-BD59-A6C34878D82A}">
                    <a16:rowId xmlns:a16="http://schemas.microsoft.com/office/drawing/2014/main" val="1158675754"/>
                  </a:ext>
                </a:extLst>
              </a:tr>
              <a:tr h="852052">
                <a:tc>
                  <a:txBody>
                    <a:bodyPr/>
                    <a:lstStyle/>
                    <a:p>
                      <a:r>
                        <a:rPr lang="en-US" dirty="0"/>
                        <a:t>Marketing (#)</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250082299"/>
                  </a:ext>
                </a:extLst>
              </a:tr>
              <a:tr h="852052">
                <a:tc>
                  <a:txBody>
                    <a:bodyPr/>
                    <a:lstStyle/>
                    <a:p>
                      <a:r>
                        <a:rPr lang="en-US" dirty="0"/>
                        <a:t>Sales (#)</a:t>
                      </a:r>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814067777"/>
                  </a:ext>
                </a:extLst>
              </a:tr>
              <a:tr h="852052">
                <a:tc>
                  <a:txBody>
                    <a:bodyPr/>
                    <a:lstStyle/>
                    <a:p>
                      <a:r>
                        <a:rPr lang="en-US" dirty="0"/>
                        <a:t>Profit ($)</a:t>
                      </a:r>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539186224"/>
                  </a:ext>
                </a:extLst>
              </a:tr>
            </a:tbl>
          </a:graphicData>
        </a:graphic>
      </p:graphicFrame>
    </p:spTree>
    <p:extLst>
      <p:ext uri="{BB962C8B-B14F-4D97-AF65-F5344CB8AC3E}">
        <p14:creationId xmlns:p14="http://schemas.microsoft.com/office/powerpoint/2010/main" val="3114445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912775-B407-466A-B047-EFB4624B2F64}"/>
              </a:ext>
            </a:extLst>
          </p:cNvPr>
          <p:cNvSpPr/>
          <p:nvPr/>
        </p:nvSpPr>
        <p:spPr>
          <a:xfrm>
            <a:off x="0" y="0"/>
            <a:ext cx="12192000" cy="1474470"/>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ADF24E1F-24A4-4D52-8ACF-B4AAE1F7C21F}"/>
              </a:ext>
            </a:extLst>
          </p:cNvPr>
          <p:cNvSpPr/>
          <p:nvPr/>
        </p:nvSpPr>
        <p:spPr>
          <a:xfrm>
            <a:off x="0" y="171450"/>
            <a:ext cx="12192000" cy="106298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4800" dirty="0">
                <a:latin typeface="Arial Black" panose="020B0A04020102020204" pitchFamily="34" charset="0"/>
              </a:rPr>
              <a:t>           </a:t>
            </a:r>
            <a:r>
              <a:rPr lang="en-US" sz="4000" dirty="0">
                <a:latin typeface="Arial Black" panose="020B0A04020102020204" pitchFamily="34" charset="0"/>
              </a:rPr>
              <a:t>3 things I learned…</a:t>
            </a:r>
          </a:p>
        </p:txBody>
      </p:sp>
      <p:sp>
        <p:nvSpPr>
          <p:cNvPr id="11" name="TextBox 10">
            <a:extLst>
              <a:ext uri="{FF2B5EF4-FFF2-40B4-BE49-F238E27FC236}">
                <a16:creationId xmlns:a16="http://schemas.microsoft.com/office/drawing/2014/main" id="{47AA265B-A027-4B83-BB5A-41D4E8BC1A67}"/>
              </a:ext>
            </a:extLst>
          </p:cNvPr>
          <p:cNvSpPr txBox="1"/>
          <p:nvPr/>
        </p:nvSpPr>
        <p:spPr>
          <a:xfrm>
            <a:off x="152400" y="5132844"/>
            <a:ext cx="11545648" cy="707886"/>
          </a:xfrm>
          <a:prstGeom prst="rect">
            <a:avLst/>
          </a:prstGeom>
          <a:noFill/>
        </p:spPr>
        <p:txBody>
          <a:bodyPr wrap="square" rtlCol="0">
            <a:spAutoFit/>
          </a:bodyPr>
          <a:lstStyle/>
          <a:p>
            <a:pPr algn="l"/>
            <a:r>
              <a:rPr lang="en-US" sz="2000" dirty="0">
                <a:solidFill>
                  <a:srgbClr val="00B050"/>
                </a:solidFill>
                <a:latin typeface="Arial" panose="020B0604020202020204" pitchFamily="34" charset="0"/>
                <a:cs typeface="Arial" panose="020B0604020202020204" pitchFamily="34" charset="0"/>
              </a:rPr>
              <a:t>(In one minute, describe three things you learned or gained during the program and how that info will help you plan the growth of your business.) </a:t>
            </a:r>
            <a:endParaRPr lang="en-US" sz="2400" b="0" i="0" dirty="0">
              <a:solidFill>
                <a:srgbClr val="252525"/>
              </a:solidFill>
              <a:effectLst/>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8218094A-0CBD-4960-BE47-7F42BBCFEEFB}"/>
              </a:ext>
            </a:extLst>
          </p:cNvPr>
          <p:cNvSpPr>
            <a:spLocks noGrp="1"/>
          </p:cNvSpPr>
          <p:nvPr>
            <p:ph type="sldNum" sz="quarter" idx="12"/>
          </p:nvPr>
        </p:nvSpPr>
        <p:spPr/>
        <p:txBody>
          <a:bodyPr/>
          <a:lstStyle/>
          <a:p>
            <a:fld id="{191D20A0-21D1-4629-B849-D07C9ACC26A2}" type="slidenum">
              <a:rPr lang="en-US" smtClean="0"/>
              <a:t>14</a:t>
            </a:fld>
            <a:endParaRPr lang="en-US" dirty="0"/>
          </a:p>
        </p:txBody>
      </p:sp>
      <p:pic>
        <p:nvPicPr>
          <p:cNvPr id="10" name="Picture 9" descr="Text&#10;&#10;Description automatically generated">
            <a:extLst>
              <a:ext uri="{FF2B5EF4-FFF2-40B4-BE49-F238E27FC236}">
                <a16:creationId xmlns:a16="http://schemas.microsoft.com/office/drawing/2014/main" id="{41F59FB2-09A0-4001-8E03-541D2EC429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623556" cy="1474470"/>
          </a:xfrm>
          <a:prstGeom prst="rect">
            <a:avLst/>
          </a:prstGeom>
        </p:spPr>
      </p:pic>
      <p:sp>
        <p:nvSpPr>
          <p:cNvPr id="12" name="Rectangle 11">
            <a:extLst>
              <a:ext uri="{FF2B5EF4-FFF2-40B4-BE49-F238E27FC236}">
                <a16:creationId xmlns:a16="http://schemas.microsoft.com/office/drawing/2014/main" id="{BCAD452E-97CD-4A70-9D3D-FB44847B416C}"/>
              </a:ext>
            </a:extLst>
          </p:cNvPr>
          <p:cNvSpPr/>
          <p:nvPr/>
        </p:nvSpPr>
        <p:spPr>
          <a:xfrm>
            <a:off x="4601028" y="1017270"/>
            <a:ext cx="914400" cy="26796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e 5">
            <a:extLst>
              <a:ext uri="{FF2B5EF4-FFF2-40B4-BE49-F238E27FC236}">
                <a16:creationId xmlns:a16="http://schemas.microsoft.com/office/drawing/2014/main" id="{C44BB58D-23B6-97A1-69E6-5E6025817495}"/>
              </a:ext>
            </a:extLst>
          </p:cNvPr>
          <p:cNvGraphicFramePr>
            <a:graphicFrameLocks noGrp="1"/>
          </p:cNvGraphicFramePr>
          <p:nvPr>
            <p:extLst>
              <p:ext uri="{D42A27DB-BD31-4B8C-83A1-F6EECF244321}">
                <p14:modId xmlns:p14="http://schemas.microsoft.com/office/powerpoint/2010/main" val="4077000768"/>
              </p:ext>
            </p:extLst>
          </p:nvPr>
        </p:nvGraphicFramePr>
        <p:xfrm>
          <a:off x="152400" y="1645920"/>
          <a:ext cx="11887200" cy="3394712"/>
        </p:xfrm>
        <a:graphic>
          <a:graphicData uri="http://schemas.openxmlformats.org/drawingml/2006/table">
            <a:tbl>
              <a:tblPr firstRow="1" bandRow="1">
                <a:tableStyleId>{22838BEF-8BB2-4498-84A7-C5851F593DF1}</a:tableStyleId>
              </a:tblPr>
              <a:tblGrid>
                <a:gridCol w="5943600">
                  <a:extLst>
                    <a:ext uri="{9D8B030D-6E8A-4147-A177-3AD203B41FA5}">
                      <a16:colId xmlns:a16="http://schemas.microsoft.com/office/drawing/2014/main" val="1896076388"/>
                    </a:ext>
                  </a:extLst>
                </a:gridCol>
                <a:gridCol w="5943600">
                  <a:extLst>
                    <a:ext uri="{9D8B030D-6E8A-4147-A177-3AD203B41FA5}">
                      <a16:colId xmlns:a16="http://schemas.microsoft.com/office/drawing/2014/main" val="3574149327"/>
                    </a:ext>
                  </a:extLst>
                </a:gridCol>
              </a:tblGrid>
              <a:tr h="848678">
                <a:tc>
                  <a:txBody>
                    <a:bodyPr/>
                    <a:lstStyle/>
                    <a:p>
                      <a:r>
                        <a:rPr lang="en-US" dirty="0"/>
                        <a:t>What I learned/ gained</a:t>
                      </a:r>
                    </a:p>
                  </a:txBody>
                  <a:tcPr/>
                </a:tc>
                <a:tc>
                  <a:txBody>
                    <a:bodyPr/>
                    <a:lstStyle/>
                    <a:p>
                      <a:r>
                        <a:rPr lang="en-US" dirty="0"/>
                        <a:t>Significance to the growth of my business</a:t>
                      </a:r>
                    </a:p>
                  </a:txBody>
                  <a:tcPr/>
                </a:tc>
                <a:extLst>
                  <a:ext uri="{0D108BD9-81ED-4DB2-BD59-A6C34878D82A}">
                    <a16:rowId xmlns:a16="http://schemas.microsoft.com/office/drawing/2014/main" val="505038278"/>
                  </a:ext>
                </a:extLst>
              </a:tr>
              <a:tr h="848678">
                <a:tc>
                  <a:txBody>
                    <a:bodyPr/>
                    <a:lstStyle/>
                    <a:p>
                      <a:endParaRPr lang="en-US"/>
                    </a:p>
                  </a:txBody>
                  <a:tcPr/>
                </a:tc>
                <a:tc>
                  <a:txBody>
                    <a:bodyPr/>
                    <a:lstStyle/>
                    <a:p>
                      <a:endParaRPr lang="en-US"/>
                    </a:p>
                  </a:txBody>
                  <a:tcPr/>
                </a:tc>
                <a:extLst>
                  <a:ext uri="{0D108BD9-81ED-4DB2-BD59-A6C34878D82A}">
                    <a16:rowId xmlns:a16="http://schemas.microsoft.com/office/drawing/2014/main" val="931344556"/>
                  </a:ext>
                </a:extLst>
              </a:tr>
              <a:tr h="848678">
                <a:tc>
                  <a:txBody>
                    <a:bodyPr/>
                    <a:lstStyle/>
                    <a:p>
                      <a:endParaRPr lang="en-US" dirty="0"/>
                    </a:p>
                  </a:txBody>
                  <a:tcPr/>
                </a:tc>
                <a:tc>
                  <a:txBody>
                    <a:bodyPr/>
                    <a:lstStyle/>
                    <a:p>
                      <a:endParaRPr lang="en-US"/>
                    </a:p>
                  </a:txBody>
                  <a:tcPr/>
                </a:tc>
                <a:extLst>
                  <a:ext uri="{0D108BD9-81ED-4DB2-BD59-A6C34878D82A}">
                    <a16:rowId xmlns:a16="http://schemas.microsoft.com/office/drawing/2014/main" val="4040887989"/>
                  </a:ext>
                </a:extLst>
              </a:tr>
              <a:tr h="848678">
                <a:tc>
                  <a:txBody>
                    <a:bodyPr/>
                    <a:lstStyle/>
                    <a:p>
                      <a:endParaRPr lang="en-US"/>
                    </a:p>
                  </a:txBody>
                  <a:tcPr/>
                </a:tc>
                <a:tc>
                  <a:txBody>
                    <a:bodyPr/>
                    <a:lstStyle/>
                    <a:p>
                      <a:endParaRPr lang="en-US" dirty="0"/>
                    </a:p>
                  </a:txBody>
                  <a:tcPr/>
                </a:tc>
                <a:extLst>
                  <a:ext uri="{0D108BD9-81ED-4DB2-BD59-A6C34878D82A}">
                    <a16:rowId xmlns:a16="http://schemas.microsoft.com/office/drawing/2014/main" val="2347632891"/>
                  </a:ext>
                </a:extLst>
              </a:tr>
            </a:tbl>
          </a:graphicData>
        </a:graphic>
      </p:graphicFrame>
    </p:spTree>
    <p:extLst>
      <p:ext uri="{BB962C8B-B14F-4D97-AF65-F5344CB8AC3E}">
        <p14:creationId xmlns:p14="http://schemas.microsoft.com/office/powerpoint/2010/main" val="533935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912775-B407-466A-B047-EFB4624B2F64}"/>
              </a:ext>
            </a:extLst>
          </p:cNvPr>
          <p:cNvSpPr/>
          <p:nvPr/>
        </p:nvSpPr>
        <p:spPr>
          <a:xfrm>
            <a:off x="0" y="0"/>
            <a:ext cx="12192000" cy="1474470"/>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ADF24E1F-24A4-4D52-8ACF-B4AAE1F7C21F}"/>
              </a:ext>
            </a:extLst>
          </p:cNvPr>
          <p:cNvSpPr/>
          <p:nvPr/>
        </p:nvSpPr>
        <p:spPr>
          <a:xfrm>
            <a:off x="0" y="171450"/>
            <a:ext cx="12192000" cy="106298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3600" dirty="0">
                <a:latin typeface="Arial Black" panose="020B0A04020102020204" pitchFamily="34" charset="0"/>
              </a:rPr>
              <a:t>                  Use of Grant/ Next Steps </a:t>
            </a:r>
          </a:p>
        </p:txBody>
      </p:sp>
      <p:sp>
        <p:nvSpPr>
          <p:cNvPr id="11" name="TextBox 10">
            <a:extLst>
              <a:ext uri="{FF2B5EF4-FFF2-40B4-BE49-F238E27FC236}">
                <a16:creationId xmlns:a16="http://schemas.microsoft.com/office/drawing/2014/main" id="{47AA265B-A027-4B83-BB5A-41D4E8BC1A67}"/>
              </a:ext>
            </a:extLst>
          </p:cNvPr>
          <p:cNvSpPr txBox="1"/>
          <p:nvPr/>
        </p:nvSpPr>
        <p:spPr>
          <a:xfrm>
            <a:off x="152400" y="5190659"/>
            <a:ext cx="11596426" cy="1015663"/>
          </a:xfrm>
          <a:prstGeom prst="rect">
            <a:avLst/>
          </a:prstGeom>
          <a:noFill/>
        </p:spPr>
        <p:txBody>
          <a:bodyPr wrap="square" rtlCol="0">
            <a:spAutoFit/>
          </a:bodyPr>
          <a:lstStyle/>
          <a:p>
            <a:r>
              <a:rPr lang="en-US" sz="2000" dirty="0">
                <a:solidFill>
                  <a:srgbClr val="00B050"/>
                </a:solidFill>
                <a:latin typeface="Arial" panose="020B0604020202020204" pitchFamily="34" charset="0"/>
                <a:cs typeface="Arial" panose="020B0604020202020204" pitchFamily="34" charset="0"/>
              </a:rPr>
              <a:t>(In one minute, describe how you plan to use your grant award and 3 steps you plan to take in the next 6 to 12 months to grow your company. Examples: hire more people; open new location; win more contracts; reduce expenses; enhance marketing; open a line of credit; hit certain sales goals…)</a:t>
            </a:r>
            <a:endParaRPr lang="en-US" sz="20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9211601B-AE3F-4CFD-B60F-82156F6AB42B}"/>
              </a:ext>
            </a:extLst>
          </p:cNvPr>
          <p:cNvSpPr>
            <a:spLocks noGrp="1"/>
          </p:cNvSpPr>
          <p:nvPr>
            <p:ph type="sldNum" sz="quarter" idx="12"/>
          </p:nvPr>
        </p:nvSpPr>
        <p:spPr/>
        <p:txBody>
          <a:bodyPr/>
          <a:lstStyle/>
          <a:p>
            <a:fld id="{191D20A0-21D1-4629-B849-D07C9ACC26A2}" type="slidenum">
              <a:rPr lang="en-US" smtClean="0"/>
              <a:t>15</a:t>
            </a:fld>
            <a:endParaRPr lang="en-US" dirty="0"/>
          </a:p>
        </p:txBody>
      </p:sp>
      <p:pic>
        <p:nvPicPr>
          <p:cNvPr id="10" name="Picture 9" descr="Text&#10;&#10;Description automatically generated">
            <a:extLst>
              <a:ext uri="{FF2B5EF4-FFF2-40B4-BE49-F238E27FC236}">
                <a16:creationId xmlns:a16="http://schemas.microsoft.com/office/drawing/2014/main" id="{394A9F52-F9DA-48ED-B311-291ACF1B34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623556" cy="1474470"/>
          </a:xfrm>
          <a:prstGeom prst="rect">
            <a:avLst/>
          </a:prstGeom>
        </p:spPr>
      </p:pic>
      <p:sp>
        <p:nvSpPr>
          <p:cNvPr id="12" name="Rectangle 11">
            <a:extLst>
              <a:ext uri="{FF2B5EF4-FFF2-40B4-BE49-F238E27FC236}">
                <a16:creationId xmlns:a16="http://schemas.microsoft.com/office/drawing/2014/main" id="{80AB7D77-5872-42D6-B9D5-90DA5267BAB4}"/>
              </a:ext>
            </a:extLst>
          </p:cNvPr>
          <p:cNvSpPr/>
          <p:nvPr/>
        </p:nvSpPr>
        <p:spPr>
          <a:xfrm>
            <a:off x="4601028" y="1017270"/>
            <a:ext cx="914400" cy="26796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5">
            <a:extLst>
              <a:ext uri="{FF2B5EF4-FFF2-40B4-BE49-F238E27FC236}">
                <a16:creationId xmlns:a16="http://schemas.microsoft.com/office/drawing/2014/main" id="{A4A607B0-84D0-DD28-3A27-D017E4D772C3}"/>
              </a:ext>
            </a:extLst>
          </p:cNvPr>
          <p:cNvGraphicFramePr>
            <a:graphicFrameLocks noGrp="1"/>
          </p:cNvGraphicFramePr>
          <p:nvPr>
            <p:extLst>
              <p:ext uri="{D42A27DB-BD31-4B8C-83A1-F6EECF244321}">
                <p14:modId xmlns:p14="http://schemas.microsoft.com/office/powerpoint/2010/main" val="1013246968"/>
              </p:ext>
            </p:extLst>
          </p:nvPr>
        </p:nvGraphicFramePr>
        <p:xfrm>
          <a:off x="152400" y="1645920"/>
          <a:ext cx="11887200" cy="3394712"/>
        </p:xfrm>
        <a:graphic>
          <a:graphicData uri="http://schemas.openxmlformats.org/drawingml/2006/table">
            <a:tbl>
              <a:tblPr firstRow="1" bandRow="1">
                <a:tableStyleId>{22838BEF-8BB2-4498-84A7-C5851F593DF1}</a:tableStyleId>
              </a:tblPr>
              <a:tblGrid>
                <a:gridCol w="8508190">
                  <a:extLst>
                    <a:ext uri="{9D8B030D-6E8A-4147-A177-3AD203B41FA5}">
                      <a16:colId xmlns:a16="http://schemas.microsoft.com/office/drawing/2014/main" val="1896076388"/>
                    </a:ext>
                  </a:extLst>
                </a:gridCol>
                <a:gridCol w="3379010">
                  <a:extLst>
                    <a:ext uri="{9D8B030D-6E8A-4147-A177-3AD203B41FA5}">
                      <a16:colId xmlns:a16="http://schemas.microsoft.com/office/drawing/2014/main" val="3574149327"/>
                    </a:ext>
                  </a:extLst>
                </a:gridCol>
              </a:tblGrid>
              <a:tr h="848678">
                <a:tc>
                  <a:txBody>
                    <a:bodyPr/>
                    <a:lstStyle/>
                    <a:p>
                      <a:r>
                        <a:rPr lang="en-US" dirty="0"/>
                        <a:t>Next Steps </a:t>
                      </a:r>
                    </a:p>
                  </a:txBody>
                  <a:tcPr/>
                </a:tc>
                <a:tc>
                  <a:txBody>
                    <a:bodyPr/>
                    <a:lstStyle/>
                    <a:p>
                      <a:r>
                        <a:rPr lang="en-US" dirty="0"/>
                        <a:t>Timeframe</a:t>
                      </a:r>
                    </a:p>
                  </a:txBody>
                  <a:tcPr/>
                </a:tc>
                <a:extLst>
                  <a:ext uri="{0D108BD9-81ED-4DB2-BD59-A6C34878D82A}">
                    <a16:rowId xmlns:a16="http://schemas.microsoft.com/office/drawing/2014/main" val="505038278"/>
                  </a:ext>
                </a:extLst>
              </a:tr>
              <a:tr h="848678">
                <a:tc>
                  <a:txBody>
                    <a:bodyPr/>
                    <a:lstStyle/>
                    <a:p>
                      <a:endParaRPr lang="en-US"/>
                    </a:p>
                  </a:txBody>
                  <a:tcPr/>
                </a:tc>
                <a:tc>
                  <a:txBody>
                    <a:bodyPr/>
                    <a:lstStyle/>
                    <a:p>
                      <a:endParaRPr lang="en-US"/>
                    </a:p>
                  </a:txBody>
                  <a:tcPr/>
                </a:tc>
                <a:extLst>
                  <a:ext uri="{0D108BD9-81ED-4DB2-BD59-A6C34878D82A}">
                    <a16:rowId xmlns:a16="http://schemas.microsoft.com/office/drawing/2014/main" val="931344556"/>
                  </a:ext>
                </a:extLst>
              </a:tr>
              <a:tr h="848678">
                <a:tc>
                  <a:txBody>
                    <a:bodyPr/>
                    <a:lstStyle/>
                    <a:p>
                      <a:endParaRPr lang="en-US"/>
                    </a:p>
                  </a:txBody>
                  <a:tcPr/>
                </a:tc>
                <a:tc>
                  <a:txBody>
                    <a:bodyPr/>
                    <a:lstStyle/>
                    <a:p>
                      <a:endParaRPr lang="en-US"/>
                    </a:p>
                  </a:txBody>
                  <a:tcPr/>
                </a:tc>
                <a:extLst>
                  <a:ext uri="{0D108BD9-81ED-4DB2-BD59-A6C34878D82A}">
                    <a16:rowId xmlns:a16="http://schemas.microsoft.com/office/drawing/2014/main" val="4040887989"/>
                  </a:ext>
                </a:extLst>
              </a:tr>
              <a:tr h="848678">
                <a:tc>
                  <a:txBody>
                    <a:bodyPr/>
                    <a:lstStyle/>
                    <a:p>
                      <a:endParaRPr lang="en-US"/>
                    </a:p>
                  </a:txBody>
                  <a:tcPr/>
                </a:tc>
                <a:tc>
                  <a:txBody>
                    <a:bodyPr/>
                    <a:lstStyle/>
                    <a:p>
                      <a:endParaRPr lang="en-US" dirty="0"/>
                    </a:p>
                  </a:txBody>
                  <a:tcPr/>
                </a:tc>
                <a:extLst>
                  <a:ext uri="{0D108BD9-81ED-4DB2-BD59-A6C34878D82A}">
                    <a16:rowId xmlns:a16="http://schemas.microsoft.com/office/drawing/2014/main" val="2347632891"/>
                  </a:ext>
                </a:extLst>
              </a:tr>
            </a:tbl>
          </a:graphicData>
        </a:graphic>
      </p:graphicFrame>
    </p:spTree>
    <p:extLst>
      <p:ext uri="{BB962C8B-B14F-4D97-AF65-F5344CB8AC3E}">
        <p14:creationId xmlns:p14="http://schemas.microsoft.com/office/powerpoint/2010/main" val="8724842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912775-B407-466A-B047-EFB4624B2F64}"/>
              </a:ext>
            </a:extLst>
          </p:cNvPr>
          <p:cNvSpPr/>
          <p:nvPr/>
        </p:nvSpPr>
        <p:spPr>
          <a:xfrm>
            <a:off x="0" y="0"/>
            <a:ext cx="12192000" cy="1474470"/>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ADF24E1F-24A4-4D52-8ACF-B4AAE1F7C21F}"/>
              </a:ext>
            </a:extLst>
          </p:cNvPr>
          <p:cNvSpPr/>
          <p:nvPr/>
        </p:nvSpPr>
        <p:spPr>
          <a:xfrm>
            <a:off x="0" y="205740"/>
            <a:ext cx="12115800" cy="106298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4800" dirty="0">
                <a:latin typeface="Arial Black" panose="020B0A04020102020204" pitchFamily="34" charset="0"/>
              </a:rPr>
              <a:t>                    </a:t>
            </a:r>
            <a:r>
              <a:rPr lang="en-US" sz="4000" dirty="0">
                <a:latin typeface="Arial Black" panose="020B0A04020102020204" pitchFamily="34" charset="0"/>
              </a:rPr>
              <a:t>Thank You/ Q&amp;A  </a:t>
            </a:r>
          </a:p>
        </p:txBody>
      </p:sp>
      <p:sp>
        <p:nvSpPr>
          <p:cNvPr id="11" name="TextBox 10">
            <a:extLst>
              <a:ext uri="{FF2B5EF4-FFF2-40B4-BE49-F238E27FC236}">
                <a16:creationId xmlns:a16="http://schemas.microsoft.com/office/drawing/2014/main" id="{47AA265B-A027-4B83-BB5A-41D4E8BC1A67}"/>
              </a:ext>
            </a:extLst>
          </p:cNvPr>
          <p:cNvSpPr txBox="1"/>
          <p:nvPr/>
        </p:nvSpPr>
        <p:spPr>
          <a:xfrm>
            <a:off x="155307" y="5212080"/>
            <a:ext cx="12036693" cy="707886"/>
          </a:xfrm>
          <a:prstGeom prst="rect">
            <a:avLst/>
          </a:prstGeom>
          <a:noFill/>
        </p:spPr>
        <p:txBody>
          <a:bodyPr wrap="square" rtlCol="0">
            <a:spAutoFit/>
          </a:bodyPr>
          <a:lstStyle/>
          <a:p>
            <a:r>
              <a:rPr lang="en-US" sz="2000" dirty="0">
                <a:solidFill>
                  <a:srgbClr val="00B050"/>
                </a:solidFill>
                <a:latin typeface="Arial" panose="020B0604020202020204" pitchFamily="34" charset="0"/>
                <a:cs typeface="Arial" panose="020B0604020202020204" pitchFamily="34" charset="0"/>
              </a:rPr>
              <a:t>(Judges, I am _______ (your name) and my business is _______ (name of business). My email address is ____________. I am ready to answer your questions. Thank you for your time!)</a:t>
            </a:r>
          </a:p>
        </p:txBody>
      </p:sp>
      <p:sp>
        <p:nvSpPr>
          <p:cNvPr id="3" name="Slide Number Placeholder 2">
            <a:extLst>
              <a:ext uri="{FF2B5EF4-FFF2-40B4-BE49-F238E27FC236}">
                <a16:creationId xmlns:a16="http://schemas.microsoft.com/office/drawing/2014/main" id="{9211601B-AE3F-4CFD-B60F-82156F6AB42B}"/>
              </a:ext>
            </a:extLst>
          </p:cNvPr>
          <p:cNvSpPr>
            <a:spLocks noGrp="1"/>
          </p:cNvSpPr>
          <p:nvPr>
            <p:ph type="sldNum" sz="quarter" idx="12"/>
          </p:nvPr>
        </p:nvSpPr>
        <p:spPr/>
        <p:txBody>
          <a:bodyPr/>
          <a:lstStyle/>
          <a:p>
            <a:fld id="{191D20A0-21D1-4629-B849-D07C9ACC26A2}" type="slidenum">
              <a:rPr lang="en-US" smtClean="0"/>
              <a:t>16</a:t>
            </a:fld>
            <a:endParaRPr lang="en-US" dirty="0"/>
          </a:p>
        </p:txBody>
      </p:sp>
      <p:sp>
        <p:nvSpPr>
          <p:cNvPr id="5" name="Rectangle: Rounded Corners 4">
            <a:extLst>
              <a:ext uri="{FF2B5EF4-FFF2-40B4-BE49-F238E27FC236}">
                <a16:creationId xmlns:a16="http://schemas.microsoft.com/office/drawing/2014/main" id="{C45170C9-C8EA-446C-B6CE-54FC73D2D206}"/>
              </a:ext>
            </a:extLst>
          </p:cNvPr>
          <p:cNvSpPr/>
          <p:nvPr/>
        </p:nvSpPr>
        <p:spPr>
          <a:xfrm>
            <a:off x="9330266" y="1645920"/>
            <a:ext cx="2585156" cy="1952978"/>
          </a:xfrm>
          <a:prstGeom prst="roundRect">
            <a:avLst/>
          </a:prstGeom>
          <a:solidFill>
            <a:srgbClr val="1A5E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Logo</a:t>
            </a:r>
          </a:p>
        </p:txBody>
      </p:sp>
      <p:pic>
        <p:nvPicPr>
          <p:cNvPr id="7" name="Picture 6" descr="Text&#10;&#10;Description automatically generated">
            <a:extLst>
              <a:ext uri="{FF2B5EF4-FFF2-40B4-BE49-F238E27FC236}">
                <a16:creationId xmlns:a16="http://schemas.microsoft.com/office/drawing/2014/main" id="{350A4E5B-DBAA-41B3-8701-64B71B40CD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623556" cy="1474470"/>
          </a:xfrm>
          <a:prstGeom prst="rect">
            <a:avLst/>
          </a:prstGeom>
        </p:spPr>
      </p:pic>
      <p:sp>
        <p:nvSpPr>
          <p:cNvPr id="10" name="Rectangle 9">
            <a:extLst>
              <a:ext uri="{FF2B5EF4-FFF2-40B4-BE49-F238E27FC236}">
                <a16:creationId xmlns:a16="http://schemas.microsoft.com/office/drawing/2014/main" id="{0C0FB046-6553-46A5-BB6A-7A72D3C7CA48}"/>
              </a:ext>
            </a:extLst>
          </p:cNvPr>
          <p:cNvSpPr/>
          <p:nvPr/>
        </p:nvSpPr>
        <p:spPr>
          <a:xfrm>
            <a:off x="4601028" y="1017270"/>
            <a:ext cx="914400" cy="26796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5">
            <a:extLst>
              <a:ext uri="{FF2B5EF4-FFF2-40B4-BE49-F238E27FC236}">
                <a16:creationId xmlns:a16="http://schemas.microsoft.com/office/drawing/2014/main" id="{8FC950E6-33E5-5772-80AF-83838B4FFE99}"/>
              </a:ext>
            </a:extLst>
          </p:cNvPr>
          <p:cNvGraphicFramePr>
            <a:graphicFrameLocks noGrp="1"/>
          </p:cNvGraphicFramePr>
          <p:nvPr>
            <p:extLst>
              <p:ext uri="{D42A27DB-BD31-4B8C-83A1-F6EECF244321}">
                <p14:modId xmlns:p14="http://schemas.microsoft.com/office/powerpoint/2010/main" val="107731298"/>
              </p:ext>
            </p:extLst>
          </p:nvPr>
        </p:nvGraphicFramePr>
        <p:xfrm>
          <a:off x="152400" y="1645920"/>
          <a:ext cx="8974667" cy="3394712"/>
        </p:xfrm>
        <a:graphic>
          <a:graphicData uri="http://schemas.openxmlformats.org/drawingml/2006/table">
            <a:tbl>
              <a:tblPr firstRow="1" bandRow="1">
                <a:tableStyleId>{22838BEF-8BB2-4498-84A7-C5851F593DF1}</a:tableStyleId>
              </a:tblPr>
              <a:tblGrid>
                <a:gridCol w="2403472">
                  <a:extLst>
                    <a:ext uri="{9D8B030D-6E8A-4147-A177-3AD203B41FA5}">
                      <a16:colId xmlns:a16="http://schemas.microsoft.com/office/drawing/2014/main" val="1896076388"/>
                    </a:ext>
                  </a:extLst>
                </a:gridCol>
                <a:gridCol w="6571195">
                  <a:extLst>
                    <a:ext uri="{9D8B030D-6E8A-4147-A177-3AD203B41FA5}">
                      <a16:colId xmlns:a16="http://schemas.microsoft.com/office/drawing/2014/main" val="3574149327"/>
                    </a:ext>
                  </a:extLst>
                </a:gridCol>
              </a:tblGrid>
              <a:tr h="848678">
                <a:tc>
                  <a:txBody>
                    <a:bodyPr/>
                    <a:lstStyle/>
                    <a:p>
                      <a:r>
                        <a:rPr lang="en-US" b="1" dirty="0"/>
                        <a:t>Business Owner</a:t>
                      </a:r>
                    </a:p>
                  </a:txBody>
                  <a:tcPr/>
                </a:tc>
                <a:tc>
                  <a:txBody>
                    <a:bodyPr/>
                    <a:lstStyle/>
                    <a:p>
                      <a:endParaRPr lang="en-US" dirty="0"/>
                    </a:p>
                  </a:txBody>
                  <a:tcPr/>
                </a:tc>
                <a:extLst>
                  <a:ext uri="{0D108BD9-81ED-4DB2-BD59-A6C34878D82A}">
                    <a16:rowId xmlns:a16="http://schemas.microsoft.com/office/drawing/2014/main" val="505038278"/>
                  </a:ext>
                </a:extLst>
              </a:tr>
              <a:tr h="848678">
                <a:tc>
                  <a:txBody>
                    <a:bodyPr/>
                    <a:lstStyle/>
                    <a:p>
                      <a:r>
                        <a:rPr lang="en-US" b="1" dirty="0"/>
                        <a:t>Business Name</a:t>
                      </a:r>
                    </a:p>
                  </a:txBody>
                  <a:tcPr/>
                </a:tc>
                <a:tc>
                  <a:txBody>
                    <a:bodyPr/>
                    <a:lstStyle/>
                    <a:p>
                      <a:endParaRPr lang="en-US" dirty="0"/>
                    </a:p>
                  </a:txBody>
                  <a:tcPr/>
                </a:tc>
                <a:extLst>
                  <a:ext uri="{0D108BD9-81ED-4DB2-BD59-A6C34878D82A}">
                    <a16:rowId xmlns:a16="http://schemas.microsoft.com/office/drawing/2014/main" val="931344556"/>
                  </a:ext>
                </a:extLst>
              </a:tr>
              <a:tr h="848678">
                <a:tc>
                  <a:txBody>
                    <a:bodyPr/>
                    <a:lstStyle/>
                    <a:p>
                      <a:r>
                        <a:rPr lang="en-US" b="1" dirty="0"/>
                        <a:t>Website</a:t>
                      </a:r>
                    </a:p>
                  </a:txBody>
                  <a:tcPr/>
                </a:tc>
                <a:tc>
                  <a:txBody>
                    <a:bodyPr/>
                    <a:lstStyle/>
                    <a:p>
                      <a:endParaRPr lang="en-US"/>
                    </a:p>
                  </a:txBody>
                  <a:tcPr/>
                </a:tc>
                <a:extLst>
                  <a:ext uri="{0D108BD9-81ED-4DB2-BD59-A6C34878D82A}">
                    <a16:rowId xmlns:a16="http://schemas.microsoft.com/office/drawing/2014/main" val="4040887989"/>
                  </a:ext>
                </a:extLst>
              </a:tr>
              <a:tr h="848678">
                <a:tc>
                  <a:txBody>
                    <a:bodyPr/>
                    <a:lstStyle/>
                    <a:p>
                      <a:r>
                        <a:rPr lang="en-US" b="1" dirty="0"/>
                        <a:t>Email</a:t>
                      </a:r>
                    </a:p>
                  </a:txBody>
                  <a:tcPr/>
                </a:tc>
                <a:tc>
                  <a:txBody>
                    <a:bodyPr/>
                    <a:lstStyle/>
                    <a:p>
                      <a:endParaRPr lang="en-US" dirty="0"/>
                    </a:p>
                  </a:txBody>
                  <a:tcPr/>
                </a:tc>
                <a:extLst>
                  <a:ext uri="{0D108BD9-81ED-4DB2-BD59-A6C34878D82A}">
                    <a16:rowId xmlns:a16="http://schemas.microsoft.com/office/drawing/2014/main" val="2347632891"/>
                  </a:ext>
                </a:extLst>
              </a:tr>
            </a:tbl>
          </a:graphicData>
        </a:graphic>
      </p:graphicFrame>
    </p:spTree>
    <p:extLst>
      <p:ext uri="{BB962C8B-B14F-4D97-AF65-F5344CB8AC3E}">
        <p14:creationId xmlns:p14="http://schemas.microsoft.com/office/powerpoint/2010/main" val="286403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912775-B407-466A-B047-EFB4624B2F64}"/>
              </a:ext>
            </a:extLst>
          </p:cNvPr>
          <p:cNvSpPr/>
          <p:nvPr/>
        </p:nvSpPr>
        <p:spPr>
          <a:xfrm>
            <a:off x="0" y="0"/>
            <a:ext cx="12192000" cy="1474470"/>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ADF24E1F-24A4-4D52-8ACF-B4AAE1F7C21F}"/>
              </a:ext>
            </a:extLst>
          </p:cNvPr>
          <p:cNvSpPr/>
          <p:nvPr/>
        </p:nvSpPr>
        <p:spPr>
          <a:xfrm>
            <a:off x="0" y="171450"/>
            <a:ext cx="12192000" cy="106298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4000" dirty="0">
                <a:latin typeface="Arial Black" panose="020B0A04020102020204" pitchFamily="34" charset="0"/>
              </a:rPr>
              <a:t>Introduction</a:t>
            </a:r>
          </a:p>
        </p:txBody>
      </p:sp>
      <p:sp>
        <p:nvSpPr>
          <p:cNvPr id="11" name="TextBox 10">
            <a:extLst>
              <a:ext uri="{FF2B5EF4-FFF2-40B4-BE49-F238E27FC236}">
                <a16:creationId xmlns:a16="http://schemas.microsoft.com/office/drawing/2014/main" id="{47AA265B-A027-4B83-BB5A-41D4E8BC1A67}"/>
              </a:ext>
            </a:extLst>
          </p:cNvPr>
          <p:cNvSpPr txBox="1"/>
          <p:nvPr/>
        </p:nvSpPr>
        <p:spPr>
          <a:xfrm>
            <a:off x="171437" y="1953041"/>
            <a:ext cx="11680594" cy="415498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rial" panose="020B0604020202020204" pitchFamily="34" charset="0"/>
                <a:cs typeface="Arial" panose="020B0604020202020204" pitchFamily="34" charset="0"/>
              </a:rPr>
              <a:t>Business Owner</a:t>
            </a:r>
            <a:r>
              <a:rPr kumimoji="0" lang="en-US"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Name of Business: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rial" panose="020B0604020202020204" pitchFamily="34" charset="0"/>
                <a:cs typeface="Arial" panose="020B0604020202020204" pitchFamily="34" charset="0"/>
              </a:rPr>
              <a:t>Founded: </a:t>
            </a:r>
            <a:r>
              <a:rPr lang="en-US" sz="2400" dirty="0">
                <a:solidFill>
                  <a:srgbClr val="00B050"/>
                </a:solidFill>
                <a:latin typeface="Arial" panose="020B0604020202020204" pitchFamily="34" charset="0"/>
                <a:cs typeface="Arial" panose="020B0604020202020204" pitchFamily="34" charset="0"/>
              </a:rPr>
              <a:t>(year)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rial" panose="020B0604020202020204" pitchFamily="34" charset="0"/>
                <a:cs typeface="Arial" panose="020B0604020202020204" pitchFamily="34" charset="0"/>
              </a:rPr>
              <a:t>____________ </a:t>
            </a:r>
            <a:r>
              <a:rPr lang="en-US" sz="2400" dirty="0">
                <a:solidFill>
                  <a:srgbClr val="00B050"/>
                </a:solidFill>
                <a:latin typeface="Arial" panose="020B0604020202020204" pitchFamily="34" charset="0"/>
                <a:cs typeface="Arial" panose="020B0604020202020204" pitchFamily="34" charset="0"/>
              </a:rPr>
              <a:t>(business name) </a:t>
            </a:r>
            <a:r>
              <a:rPr lang="en-US" sz="2400" dirty="0">
                <a:latin typeface="Arial" panose="020B0604020202020204" pitchFamily="34" charset="0"/>
                <a:cs typeface="Arial" panose="020B0604020202020204" pitchFamily="34" charset="0"/>
              </a:rPr>
              <a:t>is a ____________ </a:t>
            </a:r>
            <a:r>
              <a:rPr lang="en-US" sz="2400" dirty="0">
                <a:solidFill>
                  <a:srgbClr val="00B050"/>
                </a:solidFill>
                <a:latin typeface="Arial" panose="020B0604020202020204" pitchFamily="34" charset="0"/>
                <a:cs typeface="Arial" panose="020B0604020202020204" pitchFamily="34" charset="0"/>
              </a:rPr>
              <a:t>(type of business) </a:t>
            </a:r>
            <a:r>
              <a:rPr lang="en-US" sz="2400" dirty="0">
                <a:latin typeface="Arial" panose="020B0604020202020204" pitchFamily="34" charset="0"/>
                <a:cs typeface="Arial" panose="020B0604020202020204" pitchFamily="34" charset="0"/>
              </a:rPr>
              <a:t>that provides ___________ </a:t>
            </a:r>
            <a:r>
              <a:rPr lang="en-US" sz="2400" dirty="0">
                <a:solidFill>
                  <a:srgbClr val="00B050"/>
                </a:solidFill>
                <a:latin typeface="Arial" panose="020B0604020202020204" pitchFamily="34" charset="0"/>
                <a:cs typeface="Arial" panose="020B0604020202020204" pitchFamily="34" charset="0"/>
              </a:rPr>
              <a:t>(type of services/ products) </a:t>
            </a:r>
            <a:r>
              <a:rPr lang="en-US" sz="2400" dirty="0">
                <a:latin typeface="Arial" panose="020B0604020202020204" pitchFamily="34" charset="0"/>
                <a:cs typeface="Arial" panose="020B0604020202020204" pitchFamily="34" charset="0"/>
              </a:rPr>
              <a:t>to ______________ </a:t>
            </a:r>
            <a:r>
              <a:rPr lang="en-US" sz="2400" dirty="0">
                <a:solidFill>
                  <a:srgbClr val="00B050"/>
                </a:solidFill>
                <a:latin typeface="Arial" panose="020B0604020202020204" pitchFamily="34" charset="0"/>
                <a:cs typeface="Arial" panose="020B0604020202020204" pitchFamily="34" charset="0"/>
              </a:rPr>
              <a:t>(type of customer/ client/ organization)</a:t>
            </a:r>
            <a:r>
              <a:rPr lang="en-US" sz="2400" dirty="0">
                <a:latin typeface="Arial" panose="020B0604020202020204" pitchFamily="34" charset="0"/>
                <a:cs typeface="Arial" panose="020B0604020202020204" pitchFamily="34" charset="0"/>
              </a:rPr>
              <a:t> in the ______________ </a:t>
            </a:r>
            <a:r>
              <a:rPr lang="en-US" sz="2400" dirty="0">
                <a:solidFill>
                  <a:srgbClr val="00B050"/>
                </a:solidFill>
                <a:latin typeface="Arial" panose="020B0604020202020204" pitchFamily="34" charset="0"/>
                <a:cs typeface="Arial" panose="020B0604020202020204" pitchFamily="34" charset="0"/>
              </a:rPr>
              <a:t>(geographical region)</a:t>
            </a:r>
            <a:r>
              <a:rPr lang="en-US" sz="2400" dirty="0">
                <a:latin typeface="Arial" panose="020B0604020202020204" pitchFamily="34" charset="0"/>
                <a:cs typeface="Arial" panose="020B0604020202020204" pitchFamily="34" charset="0"/>
              </a:rPr>
              <a:t>. Our _________ </a:t>
            </a:r>
            <a:r>
              <a:rPr lang="en-US" sz="2400" dirty="0">
                <a:solidFill>
                  <a:srgbClr val="00B050"/>
                </a:solidFill>
                <a:latin typeface="Arial" panose="020B0604020202020204" pitchFamily="34" charset="0"/>
                <a:cs typeface="Arial" panose="020B0604020202020204" pitchFamily="34" charset="0"/>
              </a:rPr>
              <a:t>(products/ services) </a:t>
            </a:r>
            <a:r>
              <a:rPr lang="en-US" sz="2400" dirty="0">
                <a:latin typeface="Arial" panose="020B0604020202020204" pitchFamily="34" charset="0"/>
                <a:cs typeface="Arial" panose="020B0604020202020204" pitchFamily="34" charset="0"/>
              </a:rPr>
              <a:t>help our clients/ patients/ customers _____________ </a:t>
            </a:r>
            <a:r>
              <a:rPr lang="en-US" sz="2400" dirty="0">
                <a:solidFill>
                  <a:srgbClr val="00B050"/>
                </a:solidFill>
                <a:latin typeface="Arial" panose="020B0604020202020204" pitchFamily="34" charset="0"/>
                <a:cs typeface="Arial" panose="020B0604020202020204" pitchFamily="34" charset="0"/>
              </a:rPr>
              <a:t>(what need your business fills)</a:t>
            </a:r>
            <a:r>
              <a:rPr lang="en-US" sz="2400" dirty="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9211601B-AE3F-4CFD-B60F-82156F6AB42B}"/>
              </a:ext>
            </a:extLst>
          </p:cNvPr>
          <p:cNvSpPr>
            <a:spLocks noGrp="1"/>
          </p:cNvSpPr>
          <p:nvPr>
            <p:ph type="sldNum" sz="quarter" idx="12"/>
          </p:nvPr>
        </p:nvSpPr>
        <p:spPr/>
        <p:txBody>
          <a:bodyPr/>
          <a:lstStyle/>
          <a:p>
            <a:fld id="{191D20A0-21D1-4629-B849-D07C9ACC26A2}" type="slidenum">
              <a:rPr lang="en-US" smtClean="0"/>
              <a:t>2</a:t>
            </a:fld>
            <a:endParaRPr lang="en-US" dirty="0"/>
          </a:p>
        </p:txBody>
      </p:sp>
      <p:sp>
        <p:nvSpPr>
          <p:cNvPr id="5" name="Rectangle: Rounded Corners 4">
            <a:extLst>
              <a:ext uri="{FF2B5EF4-FFF2-40B4-BE49-F238E27FC236}">
                <a16:creationId xmlns:a16="http://schemas.microsoft.com/office/drawing/2014/main" id="{223841F6-25E4-4333-8E3C-C816EDF18435}"/>
              </a:ext>
            </a:extLst>
          </p:cNvPr>
          <p:cNvSpPr/>
          <p:nvPr/>
        </p:nvSpPr>
        <p:spPr>
          <a:xfrm>
            <a:off x="9548446" y="1645920"/>
            <a:ext cx="2585156" cy="1952978"/>
          </a:xfrm>
          <a:prstGeom prst="roundRect">
            <a:avLst/>
          </a:prstGeom>
          <a:solidFill>
            <a:srgbClr val="1A5E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Logo</a:t>
            </a:r>
          </a:p>
        </p:txBody>
      </p:sp>
      <p:pic>
        <p:nvPicPr>
          <p:cNvPr id="10" name="Picture 9" descr="Text&#10;&#10;Description automatically generated">
            <a:extLst>
              <a:ext uri="{FF2B5EF4-FFF2-40B4-BE49-F238E27FC236}">
                <a16:creationId xmlns:a16="http://schemas.microsoft.com/office/drawing/2014/main" id="{C259701A-67B4-40D3-854B-039C767516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623556" cy="1474470"/>
          </a:xfrm>
          <a:prstGeom prst="rect">
            <a:avLst/>
          </a:prstGeom>
        </p:spPr>
      </p:pic>
      <p:sp>
        <p:nvSpPr>
          <p:cNvPr id="12" name="Rectangle 11">
            <a:extLst>
              <a:ext uri="{FF2B5EF4-FFF2-40B4-BE49-F238E27FC236}">
                <a16:creationId xmlns:a16="http://schemas.microsoft.com/office/drawing/2014/main" id="{CD594D2F-BFA5-400A-98DC-F1A2FD6BFCB4}"/>
              </a:ext>
            </a:extLst>
          </p:cNvPr>
          <p:cNvSpPr/>
          <p:nvPr/>
        </p:nvSpPr>
        <p:spPr>
          <a:xfrm>
            <a:off x="4601028" y="1017270"/>
            <a:ext cx="914400" cy="26796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4803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912775-B407-466A-B047-EFB4624B2F64}"/>
              </a:ext>
            </a:extLst>
          </p:cNvPr>
          <p:cNvSpPr/>
          <p:nvPr/>
        </p:nvSpPr>
        <p:spPr>
          <a:xfrm>
            <a:off x="0" y="0"/>
            <a:ext cx="12192000" cy="1474470"/>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ADF24E1F-24A4-4D52-8ACF-B4AAE1F7C21F}"/>
              </a:ext>
            </a:extLst>
          </p:cNvPr>
          <p:cNvSpPr/>
          <p:nvPr/>
        </p:nvSpPr>
        <p:spPr>
          <a:xfrm>
            <a:off x="0" y="171450"/>
            <a:ext cx="12192000" cy="106298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4000" dirty="0">
                <a:latin typeface="Arial Black" panose="020B0A04020102020204" pitchFamily="34" charset="0"/>
              </a:rPr>
              <a:t>Introduction</a:t>
            </a:r>
          </a:p>
        </p:txBody>
      </p:sp>
      <p:sp>
        <p:nvSpPr>
          <p:cNvPr id="11" name="TextBox 10">
            <a:extLst>
              <a:ext uri="{FF2B5EF4-FFF2-40B4-BE49-F238E27FC236}">
                <a16:creationId xmlns:a16="http://schemas.microsoft.com/office/drawing/2014/main" id="{47AA265B-A027-4B83-BB5A-41D4E8BC1A67}"/>
              </a:ext>
            </a:extLst>
          </p:cNvPr>
          <p:cNvSpPr txBox="1"/>
          <p:nvPr/>
        </p:nvSpPr>
        <p:spPr>
          <a:xfrm>
            <a:off x="155307" y="2138015"/>
            <a:ext cx="8935939" cy="39703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B050"/>
                </a:solidFill>
                <a:latin typeface="Arial" panose="020B0604020202020204" pitchFamily="34" charset="0"/>
                <a:cs typeface="Arial" panose="020B0604020202020204" pitchFamily="34" charset="0"/>
              </a:rPr>
              <a:t>Mission/ Core Values/ Company Culture/ Why you started this business: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rgbClr val="00B050"/>
                </a:solidFill>
                <a:latin typeface="Arial" panose="020B0604020202020204" pitchFamily="34" charset="0"/>
                <a:cs typeface="Arial" panose="020B0604020202020204" pitchFamily="34" charset="0"/>
              </a:rPr>
              <a:t>(Your choice. In one minute, share something that lets the audience know what is important to you as the leader of your organization.)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solidFill>
                <a:srgbClr val="0C2E76"/>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C2E76"/>
              </a:solidFill>
              <a:effectLst/>
              <a:uLnTx/>
              <a:uFillTx/>
              <a:latin typeface="Arial" panose="020B0604020202020204" pitchFamily="34" charset="0"/>
              <a:ea typeface="+mn-ea"/>
              <a:cs typeface="Arial" panose="020B0604020202020204" pitchFamily="34" charset="0"/>
            </a:endParaRPr>
          </a:p>
        </p:txBody>
      </p:sp>
      <p:sp>
        <p:nvSpPr>
          <p:cNvPr id="3" name="Slide Number Placeholder 2">
            <a:extLst>
              <a:ext uri="{FF2B5EF4-FFF2-40B4-BE49-F238E27FC236}">
                <a16:creationId xmlns:a16="http://schemas.microsoft.com/office/drawing/2014/main" id="{9211601B-AE3F-4CFD-B60F-82156F6AB42B}"/>
              </a:ext>
            </a:extLst>
          </p:cNvPr>
          <p:cNvSpPr>
            <a:spLocks noGrp="1"/>
          </p:cNvSpPr>
          <p:nvPr>
            <p:ph type="sldNum" sz="quarter" idx="12"/>
          </p:nvPr>
        </p:nvSpPr>
        <p:spPr/>
        <p:txBody>
          <a:bodyPr/>
          <a:lstStyle/>
          <a:p>
            <a:fld id="{191D20A0-21D1-4629-B849-D07C9ACC26A2}" type="slidenum">
              <a:rPr lang="en-US" smtClean="0"/>
              <a:t>3</a:t>
            </a:fld>
            <a:endParaRPr lang="en-US" dirty="0"/>
          </a:p>
        </p:txBody>
      </p:sp>
      <p:pic>
        <p:nvPicPr>
          <p:cNvPr id="10" name="Picture 9" descr="Text&#10;&#10;Description automatically generated">
            <a:extLst>
              <a:ext uri="{FF2B5EF4-FFF2-40B4-BE49-F238E27FC236}">
                <a16:creationId xmlns:a16="http://schemas.microsoft.com/office/drawing/2014/main" id="{C259701A-67B4-40D3-854B-039C767516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623556" cy="1474470"/>
          </a:xfrm>
          <a:prstGeom prst="rect">
            <a:avLst/>
          </a:prstGeom>
        </p:spPr>
      </p:pic>
      <p:sp>
        <p:nvSpPr>
          <p:cNvPr id="12" name="Rectangle 11">
            <a:extLst>
              <a:ext uri="{FF2B5EF4-FFF2-40B4-BE49-F238E27FC236}">
                <a16:creationId xmlns:a16="http://schemas.microsoft.com/office/drawing/2014/main" id="{CD594D2F-BFA5-400A-98DC-F1A2FD6BFCB4}"/>
              </a:ext>
            </a:extLst>
          </p:cNvPr>
          <p:cNvSpPr/>
          <p:nvPr/>
        </p:nvSpPr>
        <p:spPr>
          <a:xfrm>
            <a:off x="4601028" y="1017270"/>
            <a:ext cx="914400" cy="26796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Rounded Corners 1">
            <a:extLst>
              <a:ext uri="{FF2B5EF4-FFF2-40B4-BE49-F238E27FC236}">
                <a16:creationId xmlns:a16="http://schemas.microsoft.com/office/drawing/2014/main" id="{DDFE44B1-E933-47E0-D7D8-38D5FAA8F8BC}"/>
              </a:ext>
            </a:extLst>
          </p:cNvPr>
          <p:cNvSpPr/>
          <p:nvPr/>
        </p:nvSpPr>
        <p:spPr>
          <a:xfrm>
            <a:off x="9548446" y="1645920"/>
            <a:ext cx="2585156" cy="1952978"/>
          </a:xfrm>
          <a:prstGeom prst="roundRect">
            <a:avLst/>
          </a:prstGeom>
          <a:solidFill>
            <a:srgbClr val="1A5E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Logo</a:t>
            </a:r>
          </a:p>
        </p:txBody>
      </p:sp>
    </p:spTree>
    <p:extLst>
      <p:ext uri="{BB962C8B-B14F-4D97-AF65-F5344CB8AC3E}">
        <p14:creationId xmlns:p14="http://schemas.microsoft.com/office/powerpoint/2010/main" val="110301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912775-B407-466A-B047-EFB4624B2F64}"/>
              </a:ext>
            </a:extLst>
          </p:cNvPr>
          <p:cNvSpPr/>
          <p:nvPr/>
        </p:nvSpPr>
        <p:spPr>
          <a:xfrm>
            <a:off x="0" y="0"/>
            <a:ext cx="12192000" cy="1474470"/>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ADF24E1F-24A4-4D52-8ACF-B4AAE1F7C21F}"/>
              </a:ext>
            </a:extLst>
          </p:cNvPr>
          <p:cNvSpPr/>
          <p:nvPr/>
        </p:nvSpPr>
        <p:spPr>
          <a:xfrm>
            <a:off x="0" y="171450"/>
            <a:ext cx="12192000" cy="106298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4000" dirty="0">
                <a:latin typeface="Arial Black" panose="020B0A04020102020204" pitchFamily="34" charset="0"/>
              </a:rPr>
              <a:t>Past Challenges</a:t>
            </a:r>
          </a:p>
        </p:txBody>
      </p:sp>
      <p:sp>
        <p:nvSpPr>
          <p:cNvPr id="11" name="TextBox 10">
            <a:extLst>
              <a:ext uri="{FF2B5EF4-FFF2-40B4-BE49-F238E27FC236}">
                <a16:creationId xmlns:a16="http://schemas.microsoft.com/office/drawing/2014/main" id="{47AA265B-A027-4B83-BB5A-41D4E8BC1A67}"/>
              </a:ext>
            </a:extLst>
          </p:cNvPr>
          <p:cNvSpPr txBox="1"/>
          <p:nvPr/>
        </p:nvSpPr>
        <p:spPr>
          <a:xfrm>
            <a:off x="198966" y="4505000"/>
            <a:ext cx="11794067" cy="1015663"/>
          </a:xfrm>
          <a:prstGeom prst="rect">
            <a:avLst/>
          </a:prstGeom>
          <a:noFill/>
        </p:spPr>
        <p:txBody>
          <a:bodyPr wrap="square" rtlCol="0">
            <a:spAutoFit/>
          </a:bodyPr>
          <a:lstStyle/>
          <a:p>
            <a:r>
              <a:rPr lang="en-US" sz="2000" dirty="0">
                <a:solidFill>
                  <a:srgbClr val="00B050"/>
                </a:solidFill>
                <a:latin typeface="Arial" panose="020B0604020202020204" pitchFamily="34" charset="0"/>
                <a:cs typeface="Arial" panose="020B0604020202020204" pitchFamily="34" charset="0"/>
              </a:rPr>
              <a:t>(In one minute, describe 3 past challenges to the growth of your business… example: access to capital, hiring, scaling, technology, certifications. Also, describe the impact these challenges had on your growth.)</a:t>
            </a:r>
            <a:endParaRPr lang="en-US" sz="28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9211601B-AE3F-4CFD-B60F-82156F6AB42B}"/>
              </a:ext>
            </a:extLst>
          </p:cNvPr>
          <p:cNvSpPr>
            <a:spLocks noGrp="1"/>
          </p:cNvSpPr>
          <p:nvPr>
            <p:ph type="sldNum" sz="quarter" idx="12"/>
          </p:nvPr>
        </p:nvSpPr>
        <p:spPr/>
        <p:txBody>
          <a:bodyPr/>
          <a:lstStyle/>
          <a:p>
            <a:fld id="{191D20A0-21D1-4629-B849-D07C9ACC26A2}" type="slidenum">
              <a:rPr lang="en-US" smtClean="0"/>
              <a:t>4</a:t>
            </a:fld>
            <a:endParaRPr lang="en-US" dirty="0"/>
          </a:p>
        </p:txBody>
      </p:sp>
      <p:pic>
        <p:nvPicPr>
          <p:cNvPr id="10" name="Picture 9" descr="Text&#10;&#10;Description automatically generated">
            <a:extLst>
              <a:ext uri="{FF2B5EF4-FFF2-40B4-BE49-F238E27FC236}">
                <a16:creationId xmlns:a16="http://schemas.microsoft.com/office/drawing/2014/main" id="{F3E4CB5E-9B8A-4208-8273-238F031CB8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623556" cy="1474470"/>
          </a:xfrm>
          <a:prstGeom prst="rect">
            <a:avLst/>
          </a:prstGeom>
        </p:spPr>
      </p:pic>
      <p:sp>
        <p:nvSpPr>
          <p:cNvPr id="12" name="Rectangle 11">
            <a:extLst>
              <a:ext uri="{FF2B5EF4-FFF2-40B4-BE49-F238E27FC236}">
                <a16:creationId xmlns:a16="http://schemas.microsoft.com/office/drawing/2014/main" id="{8AE8325D-2FB1-4A9F-8916-DDFD616135E3}"/>
              </a:ext>
            </a:extLst>
          </p:cNvPr>
          <p:cNvSpPr/>
          <p:nvPr/>
        </p:nvSpPr>
        <p:spPr>
          <a:xfrm>
            <a:off x="4601028" y="1017270"/>
            <a:ext cx="914400" cy="26796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4">
            <a:extLst>
              <a:ext uri="{FF2B5EF4-FFF2-40B4-BE49-F238E27FC236}">
                <a16:creationId xmlns:a16="http://schemas.microsoft.com/office/drawing/2014/main" id="{3D76A11A-AE30-D79D-D595-409404E924BB}"/>
              </a:ext>
            </a:extLst>
          </p:cNvPr>
          <p:cNvGraphicFramePr>
            <a:graphicFrameLocks noGrp="1"/>
          </p:cNvGraphicFramePr>
          <p:nvPr>
            <p:extLst>
              <p:ext uri="{D42A27DB-BD31-4B8C-83A1-F6EECF244321}">
                <p14:modId xmlns:p14="http://schemas.microsoft.com/office/powerpoint/2010/main" val="1689688949"/>
              </p:ext>
            </p:extLst>
          </p:nvPr>
        </p:nvGraphicFramePr>
        <p:xfrm>
          <a:off x="152400" y="1659136"/>
          <a:ext cx="11887200" cy="2748280"/>
        </p:xfrm>
        <a:graphic>
          <a:graphicData uri="http://schemas.openxmlformats.org/drawingml/2006/table">
            <a:tbl>
              <a:tblPr firstRow="1" bandRow="1">
                <a:tableStyleId>{22838BEF-8BB2-4498-84A7-C5851F593DF1}</a:tableStyleId>
              </a:tblPr>
              <a:tblGrid>
                <a:gridCol w="5943600">
                  <a:extLst>
                    <a:ext uri="{9D8B030D-6E8A-4147-A177-3AD203B41FA5}">
                      <a16:colId xmlns:a16="http://schemas.microsoft.com/office/drawing/2014/main" val="3420452268"/>
                    </a:ext>
                  </a:extLst>
                </a:gridCol>
                <a:gridCol w="5943600">
                  <a:extLst>
                    <a:ext uri="{9D8B030D-6E8A-4147-A177-3AD203B41FA5}">
                      <a16:colId xmlns:a16="http://schemas.microsoft.com/office/drawing/2014/main" val="3622401467"/>
                    </a:ext>
                  </a:extLst>
                </a:gridCol>
              </a:tblGrid>
              <a:tr h="687070">
                <a:tc>
                  <a:txBody>
                    <a:bodyPr/>
                    <a:lstStyle/>
                    <a:p>
                      <a:r>
                        <a:rPr lang="en-US" dirty="0"/>
                        <a:t>Past Challenges to Growth </a:t>
                      </a:r>
                    </a:p>
                  </a:txBody>
                  <a:tcPr/>
                </a:tc>
                <a:tc>
                  <a:txBody>
                    <a:bodyPr/>
                    <a:lstStyle/>
                    <a:p>
                      <a:r>
                        <a:rPr lang="en-US" dirty="0"/>
                        <a:t>Impact on Growth </a:t>
                      </a:r>
                    </a:p>
                  </a:txBody>
                  <a:tcPr/>
                </a:tc>
                <a:extLst>
                  <a:ext uri="{0D108BD9-81ED-4DB2-BD59-A6C34878D82A}">
                    <a16:rowId xmlns:a16="http://schemas.microsoft.com/office/drawing/2014/main" val="2404163435"/>
                  </a:ext>
                </a:extLst>
              </a:tr>
              <a:tr h="687070">
                <a:tc>
                  <a:txBody>
                    <a:bodyPr/>
                    <a:lstStyle/>
                    <a:p>
                      <a:endParaRPr lang="en-US"/>
                    </a:p>
                  </a:txBody>
                  <a:tcPr/>
                </a:tc>
                <a:tc>
                  <a:txBody>
                    <a:bodyPr/>
                    <a:lstStyle/>
                    <a:p>
                      <a:endParaRPr lang="en-US"/>
                    </a:p>
                  </a:txBody>
                  <a:tcPr/>
                </a:tc>
                <a:extLst>
                  <a:ext uri="{0D108BD9-81ED-4DB2-BD59-A6C34878D82A}">
                    <a16:rowId xmlns:a16="http://schemas.microsoft.com/office/drawing/2014/main" val="2880635408"/>
                  </a:ext>
                </a:extLst>
              </a:tr>
              <a:tr h="687070">
                <a:tc>
                  <a:txBody>
                    <a:bodyPr/>
                    <a:lstStyle/>
                    <a:p>
                      <a:endParaRPr lang="en-US"/>
                    </a:p>
                  </a:txBody>
                  <a:tcPr/>
                </a:tc>
                <a:tc>
                  <a:txBody>
                    <a:bodyPr/>
                    <a:lstStyle/>
                    <a:p>
                      <a:endParaRPr lang="en-US"/>
                    </a:p>
                  </a:txBody>
                  <a:tcPr/>
                </a:tc>
                <a:extLst>
                  <a:ext uri="{0D108BD9-81ED-4DB2-BD59-A6C34878D82A}">
                    <a16:rowId xmlns:a16="http://schemas.microsoft.com/office/drawing/2014/main" val="3709657478"/>
                  </a:ext>
                </a:extLst>
              </a:tr>
              <a:tr h="687070">
                <a:tc>
                  <a:txBody>
                    <a:bodyPr/>
                    <a:lstStyle/>
                    <a:p>
                      <a:endParaRPr lang="en-US"/>
                    </a:p>
                  </a:txBody>
                  <a:tcPr/>
                </a:tc>
                <a:tc>
                  <a:txBody>
                    <a:bodyPr/>
                    <a:lstStyle/>
                    <a:p>
                      <a:endParaRPr lang="en-US" dirty="0"/>
                    </a:p>
                  </a:txBody>
                  <a:tcPr/>
                </a:tc>
                <a:extLst>
                  <a:ext uri="{0D108BD9-81ED-4DB2-BD59-A6C34878D82A}">
                    <a16:rowId xmlns:a16="http://schemas.microsoft.com/office/drawing/2014/main" val="114702213"/>
                  </a:ext>
                </a:extLst>
              </a:tr>
            </a:tbl>
          </a:graphicData>
        </a:graphic>
      </p:graphicFrame>
    </p:spTree>
    <p:extLst>
      <p:ext uri="{BB962C8B-B14F-4D97-AF65-F5344CB8AC3E}">
        <p14:creationId xmlns:p14="http://schemas.microsoft.com/office/powerpoint/2010/main" val="3707170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912775-B407-466A-B047-EFB4624B2F64}"/>
              </a:ext>
            </a:extLst>
          </p:cNvPr>
          <p:cNvSpPr/>
          <p:nvPr/>
        </p:nvSpPr>
        <p:spPr>
          <a:xfrm>
            <a:off x="0" y="0"/>
            <a:ext cx="12192000" cy="1474470"/>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ADF24E1F-24A4-4D52-8ACF-B4AAE1F7C21F}"/>
              </a:ext>
            </a:extLst>
          </p:cNvPr>
          <p:cNvSpPr/>
          <p:nvPr/>
        </p:nvSpPr>
        <p:spPr>
          <a:xfrm>
            <a:off x="0" y="171450"/>
            <a:ext cx="12192000" cy="106298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4000" dirty="0">
                <a:latin typeface="Arial Black" panose="020B0A04020102020204" pitchFamily="34" charset="0"/>
              </a:rPr>
              <a:t>    Meet the Team</a:t>
            </a:r>
          </a:p>
        </p:txBody>
      </p:sp>
      <p:sp>
        <p:nvSpPr>
          <p:cNvPr id="11" name="TextBox 10">
            <a:extLst>
              <a:ext uri="{FF2B5EF4-FFF2-40B4-BE49-F238E27FC236}">
                <a16:creationId xmlns:a16="http://schemas.microsoft.com/office/drawing/2014/main" id="{47AA265B-A027-4B83-BB5A-41D4E8BC1A67}"/>
              </a:ext>
            </a:extLst>
          </p:cNvPr>
          <p:cNvSpPr txBox="1"/>
          <p:nvPr/>
        </p:nvSpPr>
        <p:spPr>
          <a:xfrm>
            <a:off x="155307" y="1645920"/>
            <a:ext cx="12036693" cy="400110"/>
          </a:xfrm>
          <a:prstGeom prst="rect">
            <a:avLst/>
          </a:prstGeom>
          <a:noFill/>
        </p:spPr>
        <p:txBody>
          <a:bodyPr wrap="square" rtlCol="0">
            <a:spAutoFit/>
          </a:bodyPr>
          <a:lstStyle/>
          <a:p>
            <a:r>
              <a:rPr lang="en-US" sz="2000" dirty="0">
                <a:solidFill>
                  <a:srgbClr val="00B050"/>
                </a:solidFill>
                <a:latin typeface="Arial" panose="020B0604020202020204" pitchFamily="34" charset="0"/>
                <a:cs typeface="Arial" panose="020B0604020202020204" pitchFamily="34" charset="0"/>
              </a:rPr>
              <a:t>(In one minute, introduce your team. Give names and add pics if possible. If it’s just you, that’s fine, too!) </a:t>
            </a:r>
            <a:endParaRPr lang="en-US" sz="20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9211601B-AE3F-4CFD-B60F-82156F6AB42B}"/>
              </a:ext>
            </a:extLst>
          </p:cNvPr>
          <p:cNvSpPr>
            <a:spLocks noGrp="1"/>
          </p:cNvSpPr>
          <p:nvPr>
            <p:ph type="sldNum" sz="quarter" idx="12"/>
          </p:nvPr>
        </p:nvSpPr>
        <p:spPr/>
        <p:txBody>
          <a:bodyPr/>
          <a:lstStyle/>
          <a:p>
            <a:fld id="{191D20A0-21D1-4629-B849-D07C9ACC26A2}" type="slidenum">
              <a:rPr lang="en-US" smtClean="0"/>
              <a:t>5</a:t>
            </a:fld>
            <a:endParaRPr lang="en-US" dirty="0"/>
          </a:p>
        </p:txBody>
      </p:sp>
      <p:pic>
        <p:nvPicPr>
          <p:cNvPr id="10" name="Picture 9" descr="Text&#10;&#10;Description automatically generated">
            <a:extLst>
              <a:ext uri="{FF2B5EF4-FFF2-40B4-BE49-F238E27FC236}">
                <a16:creationId xmlns:a16="http://schemas.microsoft.com/office/drawing/2014/main" id="{84C86470-24B4-48C3-B64B-8ED1C1DC5C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623556" cy="1474470"/>
          </a:xfrm>
          <a:prstGeom prst="rect">
            <a:avLst/>
          </a:prstGeom>
        </p:spPr>
      </p:pic>
      <p:sp>
        <p:nvSpPr>
          <p:cNvPr id="12" name="Rectangle 11">
            <a:extLst>
              <a:ext uri="{FF2B5EF4-FFF2-40B4-BE49-F238E27FC236}">
                <a16:creationId xmlns:a16="http://schemas.microsoft.com/office/drawing/2014/main" id="{DB5E75C5-6C04-4EB7-83FD-437FCCA0E00E}"/>
              </a:ext>
            </a:extLst>
          </p:cNvPr>
          <p:cNvSpPr/>
          <p:nvPr/>
        </p:nvSpPr>
        <p:spPr>
          <a:xfrm>
            <a:off x="4601028" y="1017270"/>
            <a:ext cx="914400" cy="26796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8887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912775-B407-466A-B047-EFB4624B2F64}"/>
              </a:ext>
            </a:extLst>
          </p:cNvPr>
          <p:cNvSpPr/>
          <p:nvPr/>
        </p:nvSpPr>
        <p:spPr>
          <a:xfrm>
            <a:off x="0" y="0"/>
            <a:ext cx="12192000" cy="1474470"/>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ADF24E1F-24A4-4D52-8ACF-B4AAE1F7C21F}"/>
              </a:ext>
            </a:extLst>
          </p:cNvPr>
          <p:cNvSpPr/>
          <p:nvPr/>
        </p:nvSpPr>
        <p:spPr>
          <a:xfrm>
            <a:off x="0" y="171450"/>
            <a:ext cx="12192000" cy="106298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3600" dirty="0">
                <a:latin typeface="Arial Black" panose="020B0A04020102020204" pitchFamily="34" charset="0"/>
              </a:rPr>
              <a:t>            Our Products &amp; Services</a:t>
            </a:r>
          </a:p>
        </p:txBody>
      </p:sp>
      <p:sp>
        <p:nvSpPr>
          <p:cNvPr id="11" name="TextBox 10">
            <a:extLst>
              <a:ext uri="{FF2B5EF4-FFF2-40B4-BE49-F238E27FC236}">
                <a16:creationId xmlns:a16="http://schemas.microsoft.com/office/drawing/2014/main" id="{47AA265B-A027-4B83-BB5A-41D4E8BC1A67}"/>
              </a:ext>
            </a:extLst>
          </p:cNvPr>
          <p:cNvSpPr txBox="1"/>
          <p:nvPr/>
        </p:nvSpPr>
        <p:spPr>
          <a:xfrm>
            <a:off x="155307" y="1645920"/>
            <a:ext cx="12036693" cy="1754326"/>
          </a:xfrm>
          <a:prstGeom prst="rect">
            <a:avLst/>
          </a:prstGeom>
          <a:noFill/>
        </p:spPr>
        <p:txBody>
          <a:bodyPr wrap="square" rtlCol="0">
            <a:spAutoFit/>
          </a:bodyPr>
          <a:lstStyle/>
          <a:p>
            <a:r>
              <a:rPr lang="en-US" sz="2000" dirty="0">
                <a:solidFill>
                  <a:srgbClr val="00B050"/>
                </a:solidFill>
                <a:latin typeface="Arial" panose="020B0604020202020204" pitchFamily="34" charset="0"/>
                <a:cs typeface="Arial" panose="020B0604020202020204" pitchFamily="34" charset="0"/>
              </a:rPr>
              <a:t>(In one minute, describe your products and services. Show pics if possible.)</a:t>
            </a:r>
            <a:endParaRPr lang="en-US" sz="20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9211601B-AE3F-4CFD-B60F-82156F6AB42B}"/>
              </a:ext>
            </a:extLst>
          </p:cNvPr>
          <p:cNvSpPr>
            <a:spLocks noGrp="1"/>
          </p:cNvSpPr>
          <p:nvPr>
            <p:ph type="sldNum" sz="quarter" idx="12"/>
          </p:nvPr>
        </p:nvSpPr>
        <p:spPr/>
        <p:txBody>
          <a:bodyPr/>
          <a:lstStyle/>
          <a:p>
            <a:fld id="{191D20A0-21D1-4629-B849-D07C9ACC26A2}" type="slidenum">
              <a:rPr lang="en-US" smtClean="0"/>
              <a:t>6</a:t>
            </a:fld>
            <a:endParaRPr lang="en-US" dirty="0"/>
          </a:p>
        </p:txBody>
      </p:sp>
      <p:pic>
        <p:nvPicPr>
          <p:cNvPr id="10" name="Picture 9" descr="Text&#10;&#10;Description automatically generated">
            <a:extLst>
              <a:ext uri="{FF2B5EF4-FFF2-40B4-BE49-F238E27FC236}">
                <a16:creationId xmlns:a16="http://schemas.microsoft.com/office/drawing/2014/main" id="{9FCB46B4-E44A-4B87-9DAC-5323B2FFEE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623556" cy="1474470"/>
          </a:xfrm>
          <a:prstGeom prst="rect">
            <a:avLst/>
          </a:prstGeom>
        </p:spPr>
      </p:pic>
      <p:sp>
        <p:nvSpPr>
          <p:cNvPr id="12" name="Rectangle 11">
            <a:extLst>
              <a:ext uri="{FF2B5EF4-FFF2-40B4-BE49-F238E27FC236}">
                <a16:creationId xmlns:a16="http://schemas.microsoft.com/office/drawing/2014/main" id="{581FC7E5-F418-4B72-AA11-285AFD908F60}"/>
              </a:ext>
            </a:extLst>
          </p:cNvPr>
          <p:cNvSpPr/>
          <p:nvPr/>
        </p:nvSpPr>
        <p:spPr>
          <a:xfrm>
            <a:off x="4601028" y="1017270"/>
            <a:ext cx="914400" cy="26796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1836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912775-B407-466A-B047-EFB4624B2F64}"/>
              </a:ext>
            </a:extLst>
          </p:cNvPr>
          <p:cNvSpPr/>
          <p:nvPr/>
        </p:nvSpPr>
        <p:spPr>
          <a:xfrm>
            <a:off x="0" y="0"/>
            <a:ext cx="12192000" cy="1474470"/>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ADF24E1F-24A4-4D52-8ACF-B4AAE1F7C21F}"/>
              </a:ext>
            </a:extLst>
          </p:cNvPr>
          <p:cNvSpPr/>
          <p:nvPr/>
        </p:nvSpPr>
        <p:spPr>
          <a:xfrm>
            <a:off x="0" y="171450"/>
            <a:ext cx="12192000" cy="106298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4800" dirty="0">
                <a:latin typeface="Arial Black" panose="020B0A04020102020204" pitchFamily="34" charset="0"/>
              </a:rPr>
              <a:t>       </a:t>
            </a:r>
            <a:r>
              <a:rPr lang="en-US" sz="4000" dirty="0">
                <a:latin typeface="Arial Black" panose="020B0A04020102020204" pitchFamily="34" charset="0"/>
              </a:rPr>
              <a:t>Our Target Buyer</a:t>
            </a:r>
          </a:p>
        </p:txBody>
      </p:sp>
      <p:sp>
        <p:nvSpPr>
          <p:cNvPr id="3" name="Slide Number Placeholder 2">
            <a:extLst>
              <a:ext uri="{FF2B5EF4-FFF2-40B4-BE49-F238E27FC236}">
                <a16:creationId xmlns:a16="http://schemas.microsoft.com/office/drawing/2014/main" id="{9211601B-AE3F-4CFD-B60F-82156F6AB42B}"/>
              </a:ext>
            </a:extLst>
          </p:cNvPr>
          <p:cNvSpPr>
            <a:spLocks noGrp="1"/>
          </p:cNvSpPr>
          <p:nvPr>
            <p:ph type="sldNum" sz="quarter" idx="12"/>
          </p:nvPr>
        </p:nvSpPr>
        <p:spPr/>
        <p:txBody>
          <a:bodyPr/>
          <a:lstStyle/>
          <a:p>
            <a:fld id="{191D20A0-21D1-4629-B849-D07C9ACC26A2}" type="slidenum">
              <a:rPr lang="en-US" smtClean="0"/>
              <a:t>7</a:t>
            </a:fld>
            <a:endParaRPr lang="en-US" dirty="0"/>
          </a:p>
        </p:txBody>
      </p:sp>
      <p:pic>
        <p:nvPicPr>
          <p:cNvPr id="10" name="Picture 9" descr="Text&#10;&#10;Description automatically generated">
            <a:extLst>
              <a:ext uri="{FF2B5EF4-FFF2-40B4-BE49-F238E27FC236}">
                <a16:creationId xmlns:a16="http://schemas.microsoft.com/office/drawing/2014/main" id="{867482AF-F4F4-4A9D-A7C3-65181B50AA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623556" cy="1474470"/>
          </a:xfrm>
          <a:prstGeom prst="rect">
            <a:avLst/>
          </a:prstGeom>
        </p:spPr>
      </p:pic>
      <p:sp>
        <p:nvSpPr>
          <p:cNvPr id="12" name="Rectangle 11">
            <a:extLst>
              <a:ext uri="{FF2B5EF4-FFF2-40B4-BE49-F238E27FC236}">
                <a16:creationId xmlns:a16="http://schemas.microsoft.com/office/drawing/2014/main" id="{3FED3C49-844E-4278-A3FA-6831722F3538}"/>
              </a:ext>
            </a:extLst>
          </p:cNvPr>
          <p:cNvSpPr/>
          <p:nvPr/>
        </p:nvSpPr>
        <p:spPr>
          <a:xfrm>
            <a:off x="4601028" y="1017270"/>
            <a:ext cx="914400" cy="26796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4">
            <a:extLst>
              <a:ext uri="{FF2B5EF4-FFF2-40B4-BE49-F238E27FC236}">
                <a16:creationId xmlns:a16="http://schemas.microsoft.com/office/drawing/2014/main" id="{0AA0A4CD-D703-FA93-E0CB-8D8141C7139C}"/>
              </a:ext>
            </a:extLst>
          </p:cNvPr>
          <p:cNvGraphicFramePr>
            <a:graphicFrameLocks noGrp="1"/>
          </p:cNvGraphicFramePr>
          <p:nvPr>
            <p:extLst>
              <p:ext uri="{D42A27DB-BD31-4B8C-83A1-F6EECF244321}">
                <p14:modId xmlns:p14="http://schemas.microsoft.com/office/powerpoint/2010/main" val="3595152024"/>
              </p:ext>
            </p:extLst>
          </p:nvPr>
        </p:nvGraphicFramePr>
        <p:xfrm>
          <a:off x="152400" y="1645920"/>
          <a:ext cx="11887200" cy="4268507"/>
        </p:xfrm>
        <a:graphic>
          <a:graphicData uri="http://schemas.openxmlformats.org/drawingml/2006/table">
            <a:tbl>
              <a:tblPr firstRow="1" bandRow="1">
                <a:tableStyleId>{22838BEF-8BB2-4498-84A7-C5851F593DF1}</a:tableStyleId>
              </a:tblPr>
              <a:tblGrid>
                <a:gridCol w="1981200">
                  <a:extLst>
                    <a:ext uri="{9D8B030D-6E8A-4147-A177-3AD203B41FA5}">
                      <a16:colId xmlns:a16="http://schemas.microsoft.com/office/drawing/2014/main" val="3897015501"/>
                    </a:ext>
                  </a:extLst>
                </a:gridCol>
                <a:gridCol w="1981200">
                  <a:extLst>
                    <a:ext uri="{9D8B030D-6E8A-4147-A177-3AD203B41FA5}">
                      <a16:colId xmlns:a16="http://schemas.microsoft.com/office/drawing/2014/main" val="2413645161"/>
                    </a:ext>
                  </a:extLst>
                </a:gridCol>
                <a:gridCol w="1981200">
                  <a:extLst>
                    <a:ext uri="{9D8B030D-6E8A-4147-A177-3AD203B41FA5}">
                      <a16:colId xmlns:a16="http://schemas.microsoft.com/office/drawing/2014/main" val="643213942"/>
                    </a:ext>
                  </a:extLst>
                </a:gridCol>
                <a:gridCol w="1981200">
                  <a:extLst>
                    <a:ext uri="{9D8B030D-6E8A-4147-A177-3AD203B41FA5}">
                      <a16:colId xmlns:a16="http://schemas.microsoft.com/office/drawing/2014/main" val="2907713513"/>
                    </a:ext>
                  </a:extLst>
                </a:gridCol>
                <a:gridCol w="1981200">
                  <a:extLst>
                    <a:ext uri="{9D8B030D-6E8A-4147-A177-3AD203B41FA5}">
                      <a16:colId xmlns:a16="http://schemas.microsoft.com/office/drawing/2014/main" val="2654120329"/>
                    </a:ext>
                  </a:extLst>
                </a:gridCol>
                <a:gridCol w="1981200">
                  <a:extLst>
                    <a:ext uri="{9D8B030D-6E8A-4147-A177-3AD203B41FA5}">
                      <a16:colId xmlns:a16="http://schemas.microsoft.com/office/drawing/2014/main" val="1973939999"/>
                    </a:ext>
                  </a:extLst>
                </a:gridCol>
              </a:tblGrid>
              <a:tr h="1422835">
                <a:tc>
                  <a:txBody>
                    <a:bodyPr/>
                    <a:lstStyle/>
                    <a:p>
                      <a:pPr algn="ctr"/>
                      <a:r>
                        <a:rPr lang="en-US" dirty="0"/>
                        <a:t>Customer Type</a:t>
                      </a:r>
                    </a:p>
                  </a:txBody>
                  <a:tcPr/>
                </a:tc>
                <a:tc>
                  <a:txBody>
                    <a:bodyPr/>
                    <a:lstStyle/>
                    <a:p>
                      <a:pPr algn="ctr"/>
                      <a:r>
                        <a:rPr lang="en-US" dirty="0"/>
                        <a:t>Demographics &amp; Location?</a:t>
                      </a:r>
                    </a:p>
                  </a:txBody>
                  <a:tcPr/>
                </a:tc>
                <a:tc>
                  <a:txBody>
                    <a:bodyPr/>
                    <a:lstStyle/>
                    <a:p>
                      <a:pPr algn="ctr"/>
                      <a:r>
                        <a:rPr lang="en-US" dirty="0"/>
                        <a:t>What is the potential size of the market in the target area? </a:t>
                      </a:r>
                    </a:p>
                  </a:txBody>
                  <a:tcPr/>
                </a:tc>
                <a:tc>
                  <a:txBody>
                    <a:bodyPr/>
                    <a:lstStyle/>
                    <a:p>
                      <a:pPr algn="ctr"/>
                      <a:r>
                        <a:rPr lang="en-US" dirty="0"/>
                        <a:t>What are their Needs?</a:t>
                      </a:r>
                    </a:p>
                  </a:txBody>
                  <a:tcPr/>
                </a:tc>
                <a:tc>
                  <a:txBody>
                    <a:bodyPr/>
                    <a:lstStyle/>
                    <a:p>
                      <a:pPr algn="ctr"/>
                      <a:r>
                        <a:rPr lang="en-US" dirty="0"/>
                        <a:t>How do often they buy?</a:t>
                      </a:r>
                    </a:p>
                  </a:txBody>
                  <a:tcPr/>
                </a:tc>
                <a:tc>
                  <a:txBody>
                    <a:bodyPr/>
                    <a:lstStyle/>
                    <a:p>
                      <a:pPr algn="ctr"/>
                      <a:r>
                        <a:rPr lang="en-US" dirty="0"/>
                        <a:t>How do they find info to make buying decisions? </a:t>
                      </a:r>
                    </a:p>
                  </a:txBody>
                  <a:tcPr/>
                </a:tc>
                <a:extLst>
                  <a:ext uri="{0D108BD9-81ED-4DB2-BD59-A6C34878D82A}">
                    <a16:rowId xmlns:a16="http://schemas.microsoft.com/office/drawing/2014/main" val="1565847309"/>
                  </a:ext>
                </a:extLst>
              </a:tr>
              <a:tr h="711418">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265400299"/>
                  </a:ext>
                </a:extLst>
              </a:tr>
              <a:tr h="711418">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021471768"/>
                  </a:ext>
                </a:extLst>
              </a:tr>
              <a:tr h="71141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316534264"/>
                  </a:ext>
                </a:extLst>
              </a:tr>
              <a:tr h="71141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600423109"/>
                  </a:ext>
                </a:extLst>
              </a:tr>
            </a:tbl>
          </a:graphicData>
        </a:graphic>
      </p:graphicFrame>
      <p:sp>
        <p:nvSpPr>
          <p:cNvPr id="5" name="TextBox 4">
            <a:extLst>
              <a:ext uri="{FF2B5EF4-FFF2-40B4-BE49-F238E27FC236}">
                <a16:creationId xmlns:a16="http://schemas.microsoft.com/office/drawing/2014/main" id="{1038668D-5F6A-53CD-4E17-31472808CDB9}"/>
              </a:ext>
            </a:extLst>
          </p:cNvPr>
          <p:cNvSpPr txBox="1"/>
          <p:nvPr/>
        </p:nvSpPr>
        <p:spPr>
          <a:xfrm>
            <a:off x="155307" y="5935333"/>
            <a:ext cx="12036693" cy="400110"/>
          </a:xfrm>
          <a:prstGeom prst="rect">
            <a:avLst/>
          </a:prstGeom>
          <a:noFill/>
        </p:spPr>
        <p:txBody>
          <a:bodyPr wrap="square" rtlCol="0">
            <a:spAutoFit/>
          </a:bodyPr>
          <a:lstStyle/>
          <a:p>
            <a:r>
              <a:rPr lang="en-US" sz="2000" dirty="0">
                <a:solidFill>
                  <a:srgbClr val="00B050"/>
                </a:solidFill>
                <a:latin typeface="Arial" panose="020B0604020202020204" pitchFamily="34" charset="0"/>
                <a:cs typeface="Arial" panose="020B0604020202020204" pitchFamily="34" charset="0"/>
              </a:rPr>
              <a:t>(In one minute, describe your customer types and their key details.)</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8861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912775-B407-466A-B047-EFB4624B2F64}"/>
              </a:ext>
            </a:extLst>
          </p:cNvPr>
          <p:cNvSpPr/>
          <p:nvPr/>
        </p:nvSpPr>
        <p:spPr>
          <a:xfrm>
            <a:off x="0" y="0"/>
            <a:ext cx="12192000" cy="1474470"/>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ADF24E1F-24A4-4D52-8ACF-B4AAE1F7C21F}"/>
              </a:ext>
            </a:extLst>
          </p:cNvPr>
          <p:cNvSpPr/>
          <p:nvPr/>
        </p:nvSpPr>
        <p:spPr>
          <a:xfrm>
            <a:off x="0" y="171450"/>
            <a:ext cx="12192000" cy="106298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4000" dirty="0">
                <a:latin typeface="Arial Black" panose="020B0A04020102020204" pitchFamily="34" charset="0"/>
              </a:rPr>
              <a:t>            Customer Testimonials</a:t>
            </a:r>
          </a:p>
        </p:txBody>
      </p:sp>
      <p:sp>
        <p:nvSpPr>
          <p:cNvPr id="11" name="TextBox 10">
            <a:extLst>
              <a:ext uri="{FF2B5EF4-FFF2-40B4-BE49-F238E27FC236}">
                <a16:creationId xmlns:a16="http://schemas.microsoft.com/office/drawing/2014/main" id="{47AA265B-A027-4B83-BB5A-41D4E8BC1A67}"/>
              </a:ext>
            </a:extLst>
          </p:cNvPr>
          <p:cNvSpPr txBox="1"/>
          <p:nvPr/>
        </p:nvSpPr>
        <p:spPr>
          <a:xfrm>
            <a:off x="155307" y="1645920"/>
            <a:ext cx="12036693" cy="1877437"/>
          </a:xfrm>
          <a:prstGeom prst="rect">
            <a:avLst/>
          </a:prstGeom>
          <a:noFill/>
        </p:spPr>
        <p:txBody>
          <a:bodyPr wrap="square" rtlCol="0">
            <a:spAutoFit/>
          </a:bodyPr>
          <a:lstStyle/>
          <a:p>
            <a:r>
              <a:rPr lang="en-US" sz="2000" dirty="0">
                <a:solidFill>
                  <a:srgbClr val="00B050"/>
                </a:solidFill>
                <a:latin typeface="Arial" panose="020B0604020202020204" pitchFamily="34" charset="0"/>
                <a:cs typeface="Arial" panose="020B0604020202020204" pitchFamily="34" charset="0"/>
              </a:rPr>
              <a:t>(In one minute, describe what your customers/ clients/ patients say about your business. If possible, display 2 to 3 testimonials or Google reviews below. Do not read the reviews to the audience. If possible, highlight consistent themes in the text of their reviews for emphasis.)  </a:t>
            </a:r>
          </a:p>
          <a:p>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9211601B-AE3F-4CFD-B60F-82156F6AB42B}"/>
              </a:ext>
            </a:extLst>
          </p:cNvPr>
          <p:cNvSpPr>
            <a:spLocks noGrp="1"/>
          </p:cNvSpPr>
          <p:nvPr>
            <p:ph type="sldNum" sz="quarter" idx="12"/>
          </p:nvPr>
        </p:nvSpPr>
        <p:spPr/>
        <p:txBody>
          <a:bodyPr/>
          <a:lstStyle/>
          <a:p>
            <a:fld id="{191D20A0-21D1-4629-B849-D07C9ACC26A2}" type="slidenum">
              <a:rPr lang="en-US" smtClean="0"/>
              <a:t>8</a:t>
            </a:fld>
            <a:endParaRPr lang="en-US" dirty="0"/>
          </a:p>
        </p:txBody>
      </p:sp>
      <p:pic>
        <p:nvPicPr>
          <p:cNvPr id="10" name="Picture 9" descr="Text&#10;&#10;Description automatically generated">
            <a:extLst>
              <a:ext uri="{FF2B5EF4-FFF2-40B4-BE49-F238E27FC236}">
                <a16:creationId xmlns:a16="http://schemas.microsoft.com/office/drawing/2014/main" id="{33BAEC00-2079-4B49-A5BE-C81BFA6011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623556" cy="1474470"/>
          </a:xfrm>
          <a:prstGeom prst="rect">
            <a:avLst/>
          </a:prstGeom>
        </p:spPr>
      </p:pic>
      <p:sp>
        <p:nvSpPr>
          <p:cNvPr id="12" name="Rectangle 11">
            <a:extLst>
              <a:ext uri="{FF2B5EF4-FFF2-40B4-BE49-F238E27FC236}">
                <a16:creationId xmlns:a16="http://schemas.microsoft.com/office/drawing/2014/main" id="{7A01280F-1201-4E87-88F6-12FBCDD66B17}"/>
              </a:ext>
            </a:extLst>
          </p:cNvPr>
          <p:cNvSpPr/>
          <p:nvPr/>
        </p:nvSpPr>
        <p:spPr>
          <a:xfrm>
            <a:off x="4601028" y="1017270"/>
            <a:ext cx="914400" cy="26796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2842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912775-B407-466A-B047-EFB4624B2F64}"/>
              </a:ext>
            </a:extLst>
          </p:cNvPr>
          <p:cNvSpPr/>
          <p:nvPr/>
        </p:nvSpPr>
        <p:spPr>
          <a:xfrm>
            <a:off x="0" y="0"/>
            <a:ext cx="12192000" cy="1474470"/>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ADF24E1F-24A4-4D52-8ACF-B4AAE1F7C21F}"/>
              </a:ext>
            </a:extLst>
          </p:cNvPr>
          <p:cNvSpPr/>
          <p:nvPr/>
        </p:nvSpPr>
        <p:spPr>
          <a:xfrm>
            <a:off x="0" y="171450"/>
            <a:ext cx="12192000" cy="106298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4000" dirty="0">
                <a:latin typeface="Arial Black" panose="020B0A04020102020204" pitchFamily="34" charset="0"/>
              </a:rPr>
              <a:t>Current Pricing</a:t>
            </a:r>
          </a:p>
        </p:txBody>
      </p:sp>
      <p:sp>
        <p:nvSpPr>
          <p:cNvPr id="11" name="TextBox 10">
            <a:extLst>
              <a:ext uri="{FF2B5EF4-FFF2-40B4-BE49-F238E27FC236}">
                <a16:creationId xmlns:a16="http://schemas.microsoft.com/office/drawing/2014/main" id="{47AA265B-A027-4B83-BB5A-41D4E8BC1A67}"/>
              </a:ext>
            </a:extLst>
          </p:cNvPr>
          <p:cNvSpPr txBox="1"/>
          <p:nvPr/>
        </p:nvSpPr>
        <p:spPr>
          <a:xfrm>
            <a:off x="152400" y="4166882"/>
            <a:ext cx="11404600"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Current Monthly Sales Volume: ___ (Average number of sales in recent months)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Current Monthly Expenses: $ ______ (</a:t>
            </a:r>
            <a:r>
              <a:rPr lang="en-US" sz="2000" dirty="0">
                <a:solidFill>
                  <a:srgbClr val="00B050"/>
                </a:solidFill>
                <a:latin typeface="Arial" panose="020B0604020202020204" pitchFamily="34" charset="0"/>
                <a:cs typeface="Arial" panose="020B0604020202020204" pitchFamily="34" charset="0"/>
              </a:rPr>
              <a:t>A</a:t>
            </a:r>
            <a:r>
              <a:rPr kumimoji="0" lang="en-US" sz="2000" b="0" i="0" u="none" strike="noStrike" kern="1200" cap="none" spc="0" normalizeH="0" baseline="0" noProof="0" dirty="0" err="1">
                <a:ln>
                  <a:noFill/>
                </a:ln>
                <a:solidFill>
                  <a:srgbClr val="00B050"/>
                </a:solidFill>
                <a:effectLst/>
                <a:uLnTx/>
                <a:uFillTx/>
                <a:latin typeface="Arial" panose="020B0604020202020204" pitchFamily="34" charset="0"/>
                <a:ea typeface="+mn-ea"/>
                <a:cs typeface="Arial" panose="020B0604020202020204" pitchFamily="34" charset="0"/>
              </a:rPr>
              <a:t>verage</a:t>
            </a:r>
            <a:r>
              <a:rPr kumimoji="0" lang="en-US" sz="2000" b="0"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 $</a:t>
            </a:r>
            <a:r>
              <a:rPr lang="en-US" sz="2000" dirty="0">
                <a:solidFill>
                  <a:srgbClr val="00B050"/>
                </a:solidFill>
                <a:latin typeface="Arial" panose="020B0604020202020204" pitchFamily="34" charset="0"/>
                <a:cs typeface="Arial" panose="020B0604020202020204" pitchFamily="34" charset="0"/>
              </a:rPr>
              <a:t> </a:t>
            </a:r>
            <a:r>
              <a:rPr kumimoji="0" lang="en-US" sz="2000" b="0"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amount </a:t>
            </a:r>
            <a:r>
              <a:rPr lang="en-US" sz="2000" dirty="0">
                <a:solidFill>
                  <a:srgbClr val="00B050"/>
                </a:solidFill>
                <a:latin typeface="Arial" panose="020B0604020202020204" pitchFamily="34" charset="0"/>
                <a:cs typeface="Arial" panose="020B0604020202020204" pitchFamily="34" charset="0"/>
              </a:rPr>
              <a:t>for </a:t>
            </a:r>
            <a:r>
              <a:rPr kumimoji="0" lang="en-US" sz="2000" b="0"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business expenses in recent months)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Current Pricing Range: $____ to $____ (State the lowest and highest prices for what you offer)</a:t>
            </a:r>
            <a:endParaRPr lang="en-US" sz="2000" dirty="0">
              <a:solidFill>
                <a:srgbClr val="00B05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rgbClr val="00B050"/>
                </a:solidFill>
                <a:latin typeface="Arial" panose="020B0604020202020204" pitchFamily="34" charset="0"/>
                <a:cs typeface="Arial" panose="020B0604020202020204" pitchFamily="34" charset="0"/>
              </a:rPr>
              <a:t>Do we plan to raise our prices in the next 12 months? (Yes or No)</a:t>
            </a:r>
          </a:p>
        </p:txBody>
      </p:sp>
      <p:sp>
        <p:nvSpPr>
          <p:cNvPr id="3" name="Slide Number Placeholder 2">
            <a:extLst>
              <a:ext uri="{FF2B5EF4-FFF2-40B4-BE49-F238E27FC236}">
                <a16:creationId xmlns:a16="http://schemas.microsoft.com/office/drawing/2014/main" id="{9211601B-AE3F-4CFD-B60F-82156F6AB42B}"/>
              </a:ext>
            </a:extLst>
          </p:cNvPr>
          <p:cNvSpPr>
            <a:spLocks noGrp="1"/>
          </p:cNvSpPr>
          <p:nvPr>
            <p:ph type="sldNum" sz="quarter" idx="12"/>
          </p:nvPr>
        </p:nvSpPr>
        <p:spPr/>
        <p:txBody>
          <a:bodyPr/>
          <a:lstStyle/>
          <a:p>
            <a:fld id="{191D20A0-21D1-4629-B849-D07C9ACC26A2}" type="slidenum">
              <a:rPr lang="en-US" smtClean="0"/>
              <a:t>9</a:t>
            </a:fld>
            <a:endParaRPr lang="en-US" dirty="0"/>
          </a:p>
        </p:txBody>
      </p:sp>
      <p:pic>
        <p:nvPicPr>
          <p:cNvPr id="10" name="Picture 9" descr="Text&#10;&#10;Description automatically generated">
            <a:extLst>
              <a:ext uri="{FF2B5EF4-FFF2-40B4-BE49-F238E27FC236}">
                <a16:creationId xmlns:a16="http://schemas.microsoft.com/office/drawing/2014/main" id="{7E020E18-C6B4-491E-97F6-AE2636B8E8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623556" cy="1474470"/>
          </a:xfrm>
          <a:prstGeom prst="rect">
            <a:avLst/>
          </a:prstGeom>
        </p:spPr>
      </p:pic>
      <p:sp>
        <p:nvSpPr>
          <p:cNvPr id="12" name="Rectangle 11">
            <a:extLst>
              <a:ext uri="{FF2B5EF4-FFF2-40B4-BE49-F238E27FC236}">
                <a16:creationId xmlns:a16="http://schemas.microsoft.com/office/drawing/2014/main" id="{C4386852-D306-4FD5-B514-42BE46F583AE}"/>
              </a:ext>
            </a:extLst>
          </p:cNvPr>
          <p:cNvSpPr/>
          <p:nvPr/>
        </p:nvSpPr>
        <p:spPr>
          <a:xfrm>
            <a:off x="4601028" y="1017270"/>
            <a:ext cx="914400" cy="267969"/>
          </a:xfrm>
          <a:prstGeom prst="rect">
            <a:avLst/>
          </a:prstGeom>
          <a:solidFill>
            <a:srgbClr val="1A5E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4">
            <a:extLst>
              <a:ext uri="{FF2B5EF4-FFF2-40B4-BE49-F238E27FC236}">
                <a16:creationId xmlns:a16="http://schemas.microsoft.com/office/drawing/2014/main" id="{01CB35C9-A2DD-9C83-E6E6-7CFF3573110D}"/>
              </a:ext>
            </a:extLst>
          </p:cNvPr>
          <p:cNvGraphicFramePr>
            <a:graphicFrameLocks noGrp="1"/>
          </p:cNvGraphicFramePr>
          <p:nvPr>
            <p:extLst>
              <p:ext uri="{D42A27DB-BD31-4B8C-83A1-F6EECF244321}">
                <p14:modId xmlns:p14="http://schemas.microsoft.com/office/powerpoint/2010/main" val="3056873792"/>
              </p:ext>
            </p:extLst>
          </p:nvPr>
        </p:nvGraphicFramePr>
        <p:xfrm>
          <a:off x="152400" y="1670267"/>
          <a:ext cx="11887200" cy="2300818"/>
        </p:xfrm>
        <a:graphic>
          <a:graphicData uri="http://schemas.openxmlformats.org/drawingml/2006/table">
            <a:tbl>
              <a:tblPr firstRow="1" bandRow="1">
                <a:tableStyleId>{22838BEF-8BB2-4498-84A7-C5851F593DF1}</a:tableStyleId>
              </a:tblPr>
              <a:tblGrid>
                <a:gridCol w="2971800">
                  <a:extLst>
                    <a:ext uri="{9D8B030D-6E8A-4147-A177-3AD203B41FA5}">
                      <a16:colId xmlns:a16="http://schemas.microsoft.com/office/drawing/2014/main" val="4044088220"/>
                    </a:ext>
                  </a:extLst>
                </a:gridCol>
                <a:gridCol w="2971800">
                  <a:extLst>
                    <a:ext uri="{9D8B030D-6E8A-4147-A177-3AD203B41FA5}">
                      <a16:colId xmlns:a16="http://schemas.microsoft.com/office/drawing/2014/main" val="2702575143"/>
                    </a:ext>
                  </a:extLst>
                </a:gridCol>
                <a:gridCol w="2971800">
                  <a:extLst>
                    <a:ext uri="{9D8B030D-6E8A-4147-A177-3AD203B41FA5}">
                      <a16:colId xmlns:a16="http://schemas.microsoft.com/office/drawing/2014/main" val="3789076510"/>
                    </a:ext>
                  </a:extLst>
                </a:gridCol>
                <a:gridCol w="2971800">
                  <a:extLst>
                    <a:ext uri="{9D8B030D-6E8A-4147-A177-3AD203B41FA5}">
                      <a16:colId xmlns:a16="http://schemas.microsoft.com/office/drawing/2014/main" val="2802531110"/>
                    </a:ext>
                  </a:extLst>
                </a:gridCol>
              </a:tblGrid>
              <a:tr h="1150409">
                <a:tc>
                  <a:txBody>
                    <a:bodyPr/>
                    <a:lstStyle/>
                    <a:p>
                      <a:r>
                        <a:rPr lang="en-US" dirty="0"/>
                        <a:t>Current Monthly Sales Volume (#)</a:t>
                      </a:r>
                    </a:p>
                  </a:txBody>
                  <a:tcPr/>
                </a:tc>
                <a:tc>
                  <a:txBody>
                    <a:bodyPr/>
                    <a:lstStyle/>
                    <a:p>
                      <a:r>
                        <a:rPr lang="en-US" dirty="0"/>
                        <a:t>Current Monthly Expenses ($)</a:t>
                      </a:r>
                    </a:p>
                  </a:txBody>
                  <a:tcPr/>
                </a:tc>
                <a:tc>
                  <a:txBody>
                    <a:bodyPr/>
                    <a:lstStyle/>
                    <a:p>
                      <a:r>
                        <a:rPr lang="en-US" dirty="0"/>
                        <a:t>Current Price Range ($)</a:t>
                      </a:r>
                    </a:p>
                  </a:txBody>
                  <a:tcPr/>
                </a:tc>
                <a:tc>
                  <a:txBody>
                    <a:bodyPr/>
                    <a:lstStyle/>
                    <a:p>
                      <a:r>
                        <a:rPr lang="en-US" dirty="0"/>
                        <a:t>Do we plan to raise our prices in the next 12 months? (Yes or No)</a:t>
                      </a:r>
                    </a:p>
                  </a:txBody>
                  <a:tcPr/>
                </a:tc>
                <a:extLst>
                  <a:ext uri="{0D108BD9-81ED-4DB2-BD59-A6C34878D82A}">
                    <a16:rowId xmlns:a16="http://schemas.microsoft.com/office/drawing/2014/main" val="936040240"/>
                  </a:ext>
                </a:extLst>
              </a:tr>
              <a:tr h="1150409">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670252711"/>
                  </a:ext>
                </a:extLst>
              </a:tr>
            </a:tbl>
          </a:graphicData>
        </a:graphic>
      </p:graphicFrame>
    </p:spTree>
    <p:extLst>
      <p:ext uri="{BB962C8B-B14F-4D97-AF65-F5344CB8AC3E}">
        <p14:creationId xmlns:p14="http://schemas.microsoft.com/office/powerpoint/2010/main" val="715025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2854</TotalTime>
  <Words>1118</Words>
  <Application>Microsoft Office PowerPoint</Application>
  <PresentationFormat>Widescreen</PresentationFormat>
  <Paragraphs>125</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Arial Black</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dc:creator>
  <cp:lastModifiedBy>Will Holmes</cp:lastModifiedBy>
  <cp:revision>79</cp:revision>
  <dcterms:created xsi:type="dcterms:W3CDTF">2020-11-03T19:51:02Z</dcterms:created>
  <dcterms:modified xsi:type="dcterms:W3CDTF">2022-12-29T12:58:13Z</dcterms:modified>
</cp:coreProperties>
</file>