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400" r:id="rId2"/>
    <p:sldId id="369" r:id="rId3"/>
    <p:sldId id="399" r:id="rId4"/>
    <p:sldId id="376" r:id="rId5"/>
    <p:sldId id="381" r:id="rId6"/>
    <p:sldId id="374" r:id="rId7"/>
    <p:sldId id="370" r:id="rId8"/>
    <p:sldId id="379" r:id="rId9"/>
    <p:sldId id="372" r:id="rId10"/>
    <p:sldId id="378" r:id="rId11"/>
    <p:sldId id="371" r:id="rId12"/>
    <p:sldId id="398" r:id="rId13"/>
    <p:sldId id="377" r:id="rId14"/>
    <p:sldId id="380" r:id="rId15"/>
    <p:sldId id="373" r:id="rId16"/>
    <p:sldId id="38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5E81"/>
    <a:srgbClr val="2B5295"/>
    <a:srgbClr val="6AC9F6"/>
    <a:srgbClr val="F9F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04" autoAdjust="0"/>
    <p:restoredTop sz="94660"/>
  </p:normalViewPr>
  <p:slideViewPr>
    <p:cSldViewPr snapToGrid="0">
      <p:cViewPr varScale="1">
        <p:scale>
          <a:sx n="112" d="100"/>
          <a:sy n="112" d="100"/>
        </p:scale>
        <p:origin x="52" y="3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6BB17B-9725-4047-BC89-A43473DC305F}" type="datetimeFigureOut">
              <a:rPr lang="en-US" smtClean="0"/>
              <a:t>2/26/2023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3F5269-5460-493B-A20D-F4A1660D2E11}" type="slidenum">
              <a:rPr lang="en-US" smtClean="0"/>
              <a:t>‹#›</a:t>
            </a:fld>
            <a:endParaRPr lang="en-US"/>
          </a:p>
        </p:txBody>
      </p:sp>
    </p:spTree>
    <p:extLst>
      <p:ext uri="{BB962C8B-B14F-4D97-AF65-F5344CB8AC3E}">
        <p14:creationId xmlns:p14="http://schemas.microsoft.com/office/powerpoint/2010/main" val="1582236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9A14B-6F76-4F2F-9292-B8D00A8C2B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74F5F5-BB2D-4FB5-A93D-E309DAF0BC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BC2492-1376-4F7A-8B00-0ABB73A0110B}"/>
              </a:ext>
            </a:extLst>
          </p:cNvPr>
          <p:cNvSpPr>
            <a:spLocks noGrp="1"/>
          </p:cNvSpPr>
          <p:nvPr>
            <p:ph type="dt" sz="half" idx="10"/>
          </p:nvPr>
        </p:nvSpPr>
        <p:spPr/>
        <p:txBody>
          <a:bodyPr/>
          <a:lstStyle/>
          <a:p>
            <a:fld id="{F5395494-24DA-47E1-91EC-8F03979E4DF4}" type="datetime1">
              <a:rPr lang="en-US" smtClean="0"/>
              <a:t>2/26/2023</a:t>
            </a:fld>
            <a:endParaRPr lang="en-US"/>
          </a:p>
        </p:txBody>
      </p:sp>
      <p:sp>
        <p:nvSpPr>
          <p:cNvPr id="5" name="Footer Placeholder 4">
            <a:extLst>
              <a:ext uri="{FF2B5EF4-FFF2-40B4-BE49-F238E27FC236}">
                <a16:creationId xmlns:a16="http://schemas.microsoft.com/office/drawing/2014/main" id="{AFE66E66-B188-4298-BBD0-512A1AD8FF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D0CA31-CC97-47A5-8C3B-1584D4280B47}"/>
              </a:ext>
            </a:extLst>
          </p:cNvPr>
          <p:cNvSpPr>
            <a:spLocks noGrp="1"/>
          </p:cNvSpPr>
          <p:nvPr>
            <p:ph type="sldNum" sz="quarter" idx="12"/>
          </p:nvPr>
        </p:nvSpPr>
        <p:spPr/>
        <p:txBody>
          <a:bodyPr/>
          <a:lstStyle/>
          <a:p>
            <a:fld id="{F6D473D3-290C-4640-A26F-499F46EC4D15}" type="slidenum">
              <a:rPr lang="en-US" smtClean="0"/>
              <a:t>‹#›</a:t>
            </a:fld>
            <a:endParaRPr lang="en-US"/>
          </a:p>
        </p:txBody>
      </p:sp>
    </p:spTree>
    <p:extLst>
      <p:ext uri="{BB962C8B-B14F-4D97-AF65-F5344CB8AC3E}">
        <p14:creationId xmlns:p14="http://schemas.microsoft.com/office/powerpoint/2010/main" val="920185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203BE-5C17-47A3-9D43-F3336D68E2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CDE341-805E-43EB-8AE6-938E8C25EB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1A6C3A-4FA1-4ABB-BE67-5C89B8807921}"/>
              </a:ext>
            </a:extLst>
          </p:cNvPr>
          <p:cNvSpPr>
            <a:spLocks noGrp="1"/>
          </p:cNvSpPr>
          <p:nvPr>
            <p:ph type="dt" sz="half" idx="10"/>
          </p:nvPr>
        </p:nvSpPr>
        <p:spPr/>
        <p:txBody>
          <a:bodyPr/>
          <a:lstStyle/>
          <a:p>
            <a:fld id="{59CCFAFA-CA6A-4AEA-979A-3A14B525B0D6}" type="datetime1">
              <a:rPr lang="en-US" smtClean="0"/>
              <a:t>2/26/2023</a:t>
            </a:fld>
            <a:endParaRPr lang="en-US"/>
          </a:p>
        </p:txBody>
      </p:sp>
      <p:sp>
        <p:nvSpPr>
          <p:cNvPr id="5" name="Footer Placeholder 4">
            <a:extLst>
              <a:ext uri="{FF2B5EF4-FFF2-40B4-BE49-F238E27FC236}">
                <a16:creationId xmlns:a16="http://schemas.microsoft.com/office/drawing/2014/main" id="{EA2E68F4-DB3C-4753-ACF1-81C9D80F93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E3DFF8-E3EB-41B0-A53A-B378B80B10BC}"/>
              </a:ext>
            </a:extLst>
          </p:cNvPr>
          <p:cNvSpPr>
            <a:spLocks noGrp="1"/>
          </p:cNvSpPr>
          <p:nvPr>
            <p:ph type="sldNum" sz="quarter" idx="12"/>
          </p:nvPr>
        </p:nvSpPr>
        <p:spPr/>
        <p:txBody>
          <a:bodyPr/>
          <a:lstStyle/>
          <a:p>
            <a:fld id="{F6D473D3-290C-4640-A26F-499F46EC4D15}" type="slidenum">
              <a:rPr lang="en-US" smtClean="0"/>
              <a:t>‹#›</a:t>
            </a:fld>
            <a:endParaRPr lang="en-US"/>
          </a:p>
        </p:txBody>
      </p:sp>
    </p:spTree>
    <p:extLst>
      <p:ext uri="{BB962C8B-B14F-4D97-AF65-F5344CB8AC3E}">
        <p14:creationId xmlns:p14="http://schemas.microsoft.com/office/powerpoint/2010/main" val="3426754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49D20D-83FB-4476-8C05-8CCB12FF6B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5F6FB1-9CF8-4FC0-9B2D-C373A4CBF3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48FE80-D9DF-446F-9C20-55B3C125C305}"/>
              </a:ext>
            </a:extLst>
          </p:cNvPr>
          <p:cNvSpPr>
            <a:spLocks noGrp="1"/>
          </p:cNvSpPr>
          <p:nvPr>
            <p:ph type="dt" sz="half" idx="10"/>
          </p:nvPr>
        </p:nvSpPr>
        <p:spPr/>
        <p:txBody>
          <a:bodyPr/>
          <a:lstStyle/>
          <a:p>
            <a:fld id="{88FBAC31-EEC4-43F4-A215-B67EC2B59019}" type="datetime1">
              <a:rPr lang="en-US" smtClean="0"/>
              <a:t>2/26/2023</a:t>
            </a:fld>
            <a:endParaRPr lang="en-US"/>
          </a:p>
        </p:txBody>
      </p:sp>
      <p:sp>
        <p:nvSpPr>
          <p:cNvPr id="5" name="Footer Placeholder 4">
            <a:extLst>
              <a:ext uri="{FF2B5EF4-FFF2-40B4-BE49-F238E27FC236}">
                <a16:creationId xmlns:a16="http://schemas.microsoft.com/office/drawing/2014/main" id="{485397E1-97DA-4DB8-B210-F4EE1B6FBB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08CF6D-A2CF-4534-9B31-890C318A5C38}"/>
              </a:ext>
            </a:extLst>
          </p:cNvPr>
          <p:cNvSpPr>
            <a:spLocks noGrp="1"/>
          </p:cNvSpPr>
          <p:nvPr>
            <p:ph type="sldNum" sz="quarter" idx="12"/>
          </p:nvPr>
        </p:nvSpPr>
        <p:spPr/>
        <p:txBody>
          <a:bodyPr/>
          <a:lstStyle/>
          <a:p>
            <a:fld id="{F6D473D3-290C-4640-A26F-499F46EC4D15}" type="slidenum">
              <a:rPr lang="en-US" smtClean="0"/>
              <a:t>‹#›</a:t>
            </a:fld>
            <a:endParaRPr lang="en-US"/>
          </a:p>
        </p:txBody>
      </p:sp>
    </p:spTree>
    <p:extLst>
      <p:ext uri="{BB962C8B-B14F-4D97-AF65-F5344CB8AC3E}">
        <p14:creationId xmlns:p14="http://schemas.microsoft.com/office/powerpoint/2010/main" val="1760963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75D02-90AA-401E-AC80-CEE8E9B7FA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FD90E1-4EF3-46ED-B381-C54AB8AB76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5CAE51-4E08-483C-A794-D4A2C2511604}"/>
              </a:ext>
            </a:extLst>
          </p:cNvPr>
          <p:cNvSpPr>
            <a:spLocks noGrp="1"/>
          </p:cNvSpPr>
          <p:nvPr>
            <p:ph type="dt" sz="half" idx="10"/>
          </p:nvPr>
        </p:nvSpPr>
        <p:spPr/>
        <p:txBody>
          <a:bodyPr/>
          <a:lstStyle/>
          <a:p>
            <a:fld id="{F257C67D-FD27-40F8-AB95-4BB4C0B72747}" type="datetime1">
              <a:rPr lang="en-US" smtClean="0"/>
              <a:t>2/26/2023</a:t>
            </a:fld>
            <a:endParaRPr lang="en-US"/>
          </a:p>
        </p:txBody>
      </p:sp>
      <p:sp>
        <p:nvSpPr>
          <p:cNvPr id="5" name="Footer Placeholder 4">
            <a:extLst>
              <a:ext uri="{FF2B5EF4-FFF2-40B4-BE49-F238E27FC236}">
                <a16:creationId xmlns:a16="http://schemas.microsoft.com/office/drawing/2014/main" id="{536FEE13-63AC-4BED-BF6B-F3E7831430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8759F9-267B-49CA-9697-7B81E9A105A4}"/>
              </a:ext>
            </a:extLst>
          </p:cNvPr>
          <p:cNvSpPr>
            <a:spLocks noGrp="1"/>
          </p:cNvSpPr>
          <p:nvPr>
            <p:ph type="sldNum" sz="quarter" idx="12"/>
          </p:nvPr>
        </p:nvSpPr>
        <p:spPr/>
        <p:txBody>
          <a:bodyPr/>
          <a:lstStyle/>
          <a:p>
            <a:fld id="{F6D473D3-290C-4640-A26F-499F46EC4D15}" type="slidenum">
              <a:rPr lang="en-US" smtClean="0"/>
              <a:t>‹#›</a:t>
            </a:fld>
            <a:endParaRPr lang="en-US"/>
          </a:p>
        </p:txBody>
      </p:sp>
    </p:spTree>
    <p:extLst>
      <p:ext uri="{BB962C8B-B14F-4D97-AF65-F5344CB8AC3E}">
        <p14:creationId xmlns:p14="http://schemas.microsoft.com/office/powerpoint/2010/main" val="3687820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D8698-BA86-44D1-B8B9-B94D1AF66D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03CCA3-5B45-4F85-8B65-9ED475AC1D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D4DD23-B982-4275-B5BF-8DDB16FFA3A4}"/>
              </a:ext>
            </a:extLst>
          </p:cNvPr>
          <p:cNvSpPr>
            <a:spLocks noGrp="1"/>
          </p:cNvSpPr>
          <p:nvPr>
            <p:ph type="dt" sz="half" idx="10"/>
          </p:nvPr>
        </p:nvSpPr>
        <p:spPr/>
        <p:txBody>
          <a:bodyPr/>
          <a:lstStyle/>
          <a:p>
            <a:fld id="{1CEB22EF-5D57-4A6E-9D29-AE5B6DE6C513}" type="datetime1">
              <a:rPr lang="en-US" smtClean="0"/>
              <a:t>2/26/2023</a:t>
            </a:fld>
            <a:endParaRPr lang="en-US"/>
          </a:p>
        </p:txBody>
      </p:sp>
      <p:sp>
        <p:nvSpPr>
          <p:cNvPr id="5" name="Footer Placeholder 4">
            <a:extLst>
              <a:ext uri="{FF2B5EF4-FFF2-40B4-BE49-F238E27FC236}">
                <a16:creationId xmlns:a16="http://schemas.microsoft.com/office/drawing/2014/main" id="{BAC6CCD4-E638-4BF6-8D14-353FD99799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EA53C2-2688-4222-8060-1E784F7B6119}"/>
              </a:ext>
            </a:extLst>
          </p:cNvPr>
          <p:cNvSpPr>
            <a:spLocks noGrp="1"/>
          </p:cNvSpPr>
          <p:nvPr>
            <p:ph type="sldNum" sz="quarter" idx="12"/>
          </p:nvPr>
        </p:nvSpPr>
        <p:spPr/>
        <p:txBody>
          <a:bodyPr/>
          <a:lstStyle/>
          <a:p>
            <a:fld id="{F6D473D3-290C-4640-A26F-499F46EC4D15}" type="slidenum">
              <a:rPr lang="en-US" smtClean="0"/>
              <a:t>‹#›</a:t>
            </a:fld>
            <a:endParaRPr lang="en-US"/>
          </a:p>
        </p:txBody>
      </p:sp>
    </p:spTree>
    <p:extLst>
      <p:ext uri="{BB962C8B-B14F-4D97-AF65-F5344CB8AC3E}">
        <p14:creationId xmlns:p14="http://schemas.microsoft.com/office/powerpoint/2010/main" val="3483398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FBA04-C393-4455-8B26-25408C55C8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DC43FD-6F61-4307-9FBD-DB13356D9B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11900AE-9CA9-4DCC-A5A2-B220EB1A18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61D960E-6E10-4BA1-BF4B-6AE632160EFA}"/>
              </a:ext>
            </a:extLst>
          </p:cNvPr>
          <p:cNvSpPr>
            <a:spLocks noGrp="1"/>
          </p:cNvSpPr>
          <p:nvPr>
            <p:ph type="dt" sz="half" idx="10"/>
          </p:nvPr>
        </p:nvSpPr>
        <p:spPr/>
        <p:txBody>
          <a:bodyPr/>
          <a:lstStyle/>
          <a:p>
            <a:fld id="{702ED11B-562D-4E8D-BA08-CA376D6466F7}" type="datetime1">
              <a:rPr lang="en-US" smtClean="0"/>
              <a:t>2/26/2023</a:t>
            </a:fld>
            <a:endParaRPr lang="en-US"/>
          </a:p>
        </p:txBody>
      </p:sp>
      <p:sp>
        <p:nvSpPr>
          <p:cNvPr id="6" name="Footer Placeholder 5">
            <a:extLst>
              <a:ext uri="{FF2B5EF4-FFF2-40B4-BE49-F238E27FC236}">
                <a16:creationId xmlns:a16="http://schemas.microsoft.com/office/drawing/2014/main" id="{A2939B57-5D03-4B32-AFAD-A434A07CEF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35E3B2-A33B-40A4-B4FE-6024D9512ECD}"/>
              </a:ext>
            </a:extLst>
          </p:cNvPr>
          <p:cNvSpPr>
            <a:spLocks noGrp="1"/>
          </p:cNvSpPr>
          <p:nvPr>
            <p:ph type="sldNum" sz="quarter" idx="12"/>
          </p:nvPr>
        </p:nvSpPr>
        <p:spPr/>
        <p:txBody>
          <a:bodyPr/>
          <a:lstStyle/>
          <a:p>
            <a:fld id="{F6D473D3-290C-4640-A26F-499F46EC4D15}" type="slidenum">
              <a:rPr lang="en-US" smtClean="0"/>
              <a:t>‹#›</a:t>
            </a:fld>
            <a:endParaRPr lang="en-US"/>
          </a:p>
        </p:txBody>
      </p:sp>
    </p:spTree>
    <p:extLst>
      <p:ext uri="{BB962C8B-B14F-4D97-AF65-F5344CB8AC3E}">
        <p14:creationId xmlns:p14="http://schemas.microsoft.com/office/powerpoint/2010/main" val="2157045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02BAE-0B6A-4AF2-8902-1EE56EFFF6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E635FB-B6C7-481F-A3DA-98C91F5556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1FC793D-72A8-4BA4-B1CD-01B3195023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3BEF0D-CE48-4009-967A-A3B3723D54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699DDF-4936-4F0E-8210-498C463D65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596661-0872-4839-B43C-5F415055DF9F}"/>
              </a:ext>
            </a:extLst>
          </p:cNvPr>
          <p:cNvSpPr>
            <a:spLocks noGrp="1"/>
          </p:cNvSpPr>
          <p:nvPr>
            <p:ph type="dt" sz="half" idx="10"/>
          </p:nvPr>
        </p:nvSpPr>
        <p:spPr/>
        <p:txBody>
          <a:bodyPr/>
          <a:lstStyle/>
          <a:p>
            <a:fld id="{B782E066-6EC6-43AA-A3BC-D9C7C2136D94}" type="datetime1">
              <a:rPr lang="en-US" smtClean="0"/>
              <a:t>2/26/2023</a:t>
            </a:fld>
            <a:endParaRPr lang="en-US"/>
          </a:p>
        </p:txBody>
      </p:sp>
      <p:sp>
        <p:nvSpPr>
          <p:cNvPr id="8" name="Footer Placeholder 7">
            <a:extLst>
              <a:ext uri="{FF2B5EF4-FFF2-40B4-BE49-F238E27FC236}">
                <a16:creationId xmlns:a16="http://schemas.microsoft.com/office/drawing/2014/main" id="{9C660B63-05FF-459D-8E86-9B0B79AF365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428598F-E361-404F-839C-0A0E210D71EF}"/>
              </a:ext>
            </a:extLst>
          </p:cNvPr>
          <p:cNvSpPr>
            <a:spLocks noGrp="1"/>
          </p:cNvSpPr>
          <p:nvPr>
            <p:ph type="sldNum" sz="quarter" idx="12"/>
          </p:nvPr>
        </p:nvSpPr>
        <p:spPr/>
        <p:txBody>
          <a:bodyPr/>
          <a:lstStyle/>
          <a:p>
            <a:fld id="{F6D473D3-290C-4640-A26F-499F46EC4D15}" type="slidenum">
              <a:rPr lang="en-US" smtClean="0"/>
              <a:t>‹#›</a:t>
            </a:fld>
            <a:endParaRPr lang="en-US"/>
          </a:p>
        </p:txBody>
      </p:sp>
    </p:spTree>
    <p:extLst>
      <p:ext uri="{BB962C8B-B14F-4D97-AF65-F5344CB8AC3E}">
        <p14:creationId xmlns:p14="http://schemas.microsoft.com/office/powerpoint/2010/main" val="2487910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26004-4C4A-4104-A65B-7D890B574E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049C86-62BF-40B3-B6E8-7474266044A7}"/>
              </a:ext>
            </a:extLst>
          </p:cNvPr>
          <p:cNvSpPr>
            <a:spLocks noGrp="1"/>
          </p:cNvSpPr>
          <p:nvPr>
            <p:ph type="dt" sz="half" idx="10"/>
          </p:nvPr>
        </p:nvSpPr>
        <p:spPr/>
        <p:txBody>
          <a:bodyPr/>
          <a:lstStyle/>
          <a:p>
            <a:fld id="{DB1BC1CF-DEB3-46A4-833A-115EEBD4A4D3}" type="datetime1">
              <a:rPr lang="en-US" smtClean="0"/>
              <a:t>2/26/2023</a:t>
            </a:fld>
            <a:endParaRPr lang="en-US"/>
          </a:p>
        </p:txBody>
      </p:sp>
      <p:sp>
        <p:nvSpPr>
          <p:cNvPr id="4" name="Footer Placeholder 3">
            <a:extLst>
              <a:ext uri="{FF2B5EF4-FFF2-40B4-BE49-F238E27FC236}">
                <a16:creationId xmlns:a16="http://schemas.microsoft.com/office/drawing/2014/main" id="{859D9389-8192-49FD-91F5-C9F81A78FB7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454D0BE-C05B-48D8-A20A-B0021B93FE9E}"/>
              </a:ext>
            </a:extLst>
          </p:cNvPr>
          <p:cNvSpPr>
            <a:spLocks noGrp="1"/>
          </p:cNvSpPr>
          <p:nvPr>
            <p:ph type="sldNum" sz="quarter" idx="12"/>
          </p:nvPr>
        </p:nvSpPr>
        <p:spPr/>
        <p:txBody>
          <a:bodyPr/>
          <a:lstStyle/>
          <a:p>
            <a:fld id="{F6D473D3-290C-4640-A26F-499F46EC4D15}" type="slidenum">
              <a:rPr lang="en-US" smtClean="0"/>
              <a:t>‹#›</a:t>
            </a:fld>
            <a:endParaRPr lang="en-US"/>
          </a:p>
        </p:txBody>
      </p:sp>
    </p:spTree>
    <p:extLst>
      <p:ext uri="{BB962C8B-B14F-4D97-AF65-F5344CB8AC3E}">
        <p14:creationId xmlns:p14="http://schemas.microsoft.com/office/powerpoint/2010/main" val="4090227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FABABE-7C10-4905-A3C6-2C8348D0894D}"/>
              </a:ext>
            </a:extLst>
          </p:cNvPr>
          <p:cNvSpPr>
            <a:spLocks noGrp="1"/>
          </p:cNvSpPr>
          <p:nvPr>
            <p:ph type="dt" sz="half" idx="10"/>
          </p:nvPr>
        </p:nvSpPr>
        <p:spPr/>
        <p:txBody>
          <a:bodyPr/>
          <a:lstStyle/>
          <a:p>
            <a:fld id="{1039B921-5F43-4209-A224-7F6890A70984}" type="datetime1">
              <a:rPr lang="en-US" smtClean="0"/>
              <a:t>2/26/2023</a:t>
            </a:fld>
            <a:endParaRPr lang="en-US"/>
          </a:p>
        </p:txBody>
      </p:sp>
      <p:sp>
        <p:nvSpPr>
          <p:cNvPr id="3" name="Footer Placeholder 2">
            <a:extLst>
              <a:ext uri="{FF2B5EF4-FFF2-40B4-BE49-F238E27FC236}">
                <a16:creationId xmlns:a16="http://schemas.microsoft.com/office/drawing/2014/main" id="{ABDFCC7C-4044-4FFA-BA67-0547B8FE9B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AF386E2-0AB2-42B8-A59C-3257CFA66B42}"/>
              </a:ext>
            </a:extLst>
          </p:cNvPr>
          <p:cNvSpPr>
            <a:spLocks noGrp="1"/>
          </p:cNvSpPr>
          <p:nvPr>
            <p:ph type="sldNum" sz="quarter" idx="12"/>
          </p:nvPr>
        </p:nvSpPr>
        <p:spPr/>
        <p:txBody>
          <a:bodyPr/>
          <a:lstStyle/>
          <a:p>
            <a:fld id="{F6D473D3-290C-4640-A26F-499F46EC4D15}" type="slidenum">
              <a:rPr lang="en-US" smtClean="0"/>
              <a:t>‹#›</a:t>
            </a:fld>
            <a:endParaRPr lang="en-US"/>
          </a:p>
        </p:txBody>
      </p:sp>
    </p:spTree>
    <p:extLst>
      <p:ext uri="{BB962C8B-B14F-4D97-AF65-F5344CB8AC3E}">
        <p14:creationId xmlns:p14="http://schemas.microsoft.com/office/powerpoint/2010/main" val="1079235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896A2-5877-4B4D-A748-8DF55CA61C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30E8CF-951C-4C3A-BE0B-5F3185B033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88CBA2-4A2C-4C65-94B3-9DB52D7EA9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035EC1-3C5C-4A54-9733-FC5BD5395835}"/>
              </a:ext>
            </a:extLst>
          </p:cNvPr>
          <p:cNvSpPr>
            <a:spLocks noGrp="1"/>
          </p:cNvSpPr>
          <p:nvPr>
            <p:ph type="dt" sz="half" idx="10"/>
          </p:nvPr>
        </p:nvSpPr>
        <p:spPr/>
        <p:txBody>
          <a:bodyPr/>
          <a:lstStyle/>
          <a:p>
            <a:fld id="{2F343A89-EEB9-4A48-B9DD-9C91D09312CD}" type="datetime1">
              <a:rPr lang="en-US" smtClean="0"/>
              <a:t>2/26/2023</a:t>
            </a:fld>
            <a:endParaRPr lang="en-US"/>
          </a:p>
        </p:txBody>
      </p:sp>
      <p:sp>
        <p:nvSpPr>
          <p:cNvPr id="6" name="Footer Placeholder 5">
            <a:extLst>
              <a:ext uri="{FF2B5EF4-FFF2-40B4-BE49-F238E27FC236}">
                <a16:creationId xmlns:a16="http://schemas.microsoft.com/office/drawing/2014/main" id="{8B0CB3A0-4EC0-42A9-A2F7-4761896469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EA4E1B-2410-4394-B505-9B31C5C592F1}"/>
              </a:ext>
            </a:extLst>
          </p:cNvPr>
          <p:cNvSpPr>
            <a:spLocks noGrp="1"/>
          </p:cNvSpPr>
          <p:nvPr>
            <p:ph type="sldNum" sz="quarter" idx="12"/>
          </p:nvPr>
        </p:nvSpPr>
        <p:spPr/>
        <p:txBody>
          <a:bodyPr/>
          <a:lstStyle/>
          <a:p>
            <a:fld id="{F6D473D3-290C-4640-A26F-499F46EC4D15}" type="slidenum">
              <a:rPr lang="en-US" smtClean="0"/>
              <a:t>‹#›</a:t>
            </a:fld>
            <a:endParaRPr lang="en-US"/>
          </a:p>
        </p:txBody>
      </p:sp>
    </p:spTree>
    <p:extLst>
      <p:ext uri="{BB962C8B-B14F-4D97-AF65-F5344CB8AC3E}">
        <p14:creationId xmlns:p14="http://schemas.microsoft.com/office/powerpoint/2010/main" val="1280152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23BFE-0864-4151-8A2F-498CB290BB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051DA6-351F-4022-AD45-E9AABDD91D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B4BF0E5-2E24-4AA1-9481-26E610F3FA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C629F5-5E3D-4207-B8F6-C21D7B256081}"/>
              </a:ext>
            </a:extLst>
          </p:cNvPr>
          <p:cNvSpPr>
            <a:spLocks noGrp="1"/>
          </p:cNvSpPr>
          <p:nvPr>
            <p:ph type="dt" sz="half" idx="10"/>
          </p:nvPr>
        </p:nvSpPr>
        <p:spPr/>
        <p:txBody>
          <a:bodyPr/>
          <a:lstStyle/>
          <a:p>
            <a:fld id="{BC7EBF2A-40C3-47F8-8E03-CDAA683E3F7F}" type="datetime1">
              <a:rPr lang="en-US" smtClean="0"/>
              <a:t>2/26/2023</a:t>
            </a:fld>
            <a:endParaRPr lang="en-US"/>
          </a:p>
        </p:txBody>
      </p:sp>
      <p:sp>
        <p:nvSpPr>
          <p:cNvPr id="6" name="Footer Placeholder 5">
            <a:extLst>
              <a:ext uri="{FF2B5EF4-FFF2-40B4-BE49-F238E27FC236}">
                <a16:creationId xmlns:a16="http://schemas.microsoft.com/office/drawing/2014/main" id="{C52DAF42-60DF-473A-A2CF-20D7EA72F9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9A0919-A207-4710-9512-A032DAC9E262}"/>
              </a:ext>
            </a:extLst>
          </p:cNvPr>
          <p:cNvSpPr>
            <a:spLocks noGrp="1"/>
          </p:cNvSpPr>
          <p:nvPr>
            <p:ph type="sldNum" sz="quarter" idx="12"/>
          </p:nvPr>
        </p:nvSpPr>
        <p:spPr/>
        <p:txBody>
          <a:bodyPr/>
          <a:lstStyle/>
          <a:p>
            <a:fld id="{F6D473D3-290C-4640-A26F-499F46EC4D15}" type="slidenum">
              <a:rPr lang="en-US" smtClean="0"/>
              <a:t>‹#›</a:t>
            </a:fld>
            <a:endParaRPr lang="en-US"/>
          </a:p>
        </p:txBody>
      </p:sp>
    </p:spTree>
    <p:extLst>
      <p:ext uri="{BB962C8B-B14F-4D97-AF65-F5344CB8AC3E}">
        <p14:creationId xmlns:p14="http://schemas.microsoft.com/office/powerpoint/2010/main" val="1165823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0CF066-EE1E-4BE0-8F60-719FB8B1AF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61946EA-620B-4330-AA49-EFFC281D82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1FA863-7555-45BE-8501-5714A03D07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890272-341A-48A6-BF7E-CCC77FFA56ED}" type="datetime1">
              <a:rPr lang="en-US" smtClean="0"/>
              <a:t>2/26/2023</a:t>
            </a:fld>
            <a:endParaRPr lang="en-US"/>
          </a:p>
        </p:txBody>
      </p:sp>
      <p:sp>
        <p:nvSpPr>
          <p:cNvPr id="5" name="Footer Placeholder 4">
            <a:extLst>
              <a:ext uri="{FF2B5EF4-FFF2-40B4-BE49-F238E27FC236}">
                <a16:creationId xmlns:a16="http://schemas.microsoft.com/office/drawing/2014/main" id="{03384736-5FF0-45A7-BEB6-36A1E8A9D5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4F470F0-91B2-4185-B119-B4BAA9B73B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D473D3-290C-4640-A26F-499F46EC4D15}" type="slidenum">
              <a:rPr lang="en-US" smtClean="0"/>
              <a:t>‹#›</a:t>
            </a:fld>
            <a:endParaRPr lang="en-US"/>
          </a:p>
        </p:txBody>
      </p:sp>
    </p:spTree>
    <p:extLst>
      <p:ext uri="{BB962C8B-B14F-4D97-AF65-F5344CB8AC3E}">
        <p14:creationId xmlns:p14="http://schemas.microsoft.com/office/powerpoint/2010/main" val="2361013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912775-B407-466A-B047-EFB4624B2F64}"/>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DF24E1F-24A4-4D52-8ACF-B4AAE1F7C21F}"/>
              </a:ext>
            </a:extLst>
          </p:cNvPr>
          <p:cNvSpPr/>
          <p:nvPr/>
        </p:nvSpPr>
        <p:spPr>
          <a:xfrm>
            <a:off x="0" y="171450"/>
            <a:ext cx="121920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000" dirty="0">
                <a:solidFill>
                  <a:srgbClr val="00B050"/>
                </a:solidFill>
                <a:latin typeface="Arial Black" panose="020B0A04020102020204" pitchFamily="34" charset="0"/>
              </a:rPr>
              <a:t>Instructions</a:t>
            </a:r>
          </a:p>
        </p:txBody>
      </p:sp>
      <p:sp>
        <p:nvSpPr>
          <p:cNvPr id="11" name="TextBox 10">
            <a:extLst>
              <a:ext uri="{FF2B5EF4-FFF2-40B4-BE49-F238E27FC236}">
                <a16:creationId xmlns:a16="http://schemas.microsoft.com/office/drawing/2014/main" id="{47AA265B-A027-4B83-BB5A-41D4E8BC1A67}"/>
              </a:ext>
            </a:extLst>
          </p:cNvPr>
          <p:cNvSpPr txBox="1"/>
          <p:nvPr/>
        </p:nvSpPr>
        <p:spPr>
          <a:xfrm>
            <a:off x="171437" y="1645920"/>
            <a:ext cx="11680594" cy="504753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00B050"/>
                </a:solidFill>
                <a:latin typeface="Arial" panose="020B0604020202020204" pitchFamily="34" charset="0"/>
                <a:cs typeface="Arial" panose="020B0604020202020204" pitchFamily="34" charset="0"/>
              </a:rPr>
              <a:t>Congratulations on taking steps to grow your business!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solidFill>
                <a:srgbClr val="00B05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00B050"/>
                </a:solidFill>
                <a:latin typeface="Arial" panose="020B0604020202020204" pitchFamily="34" charset="0"/>
                <a:cs typeface="Arial" panose="020B0604020202020204" pitchFamily="34" charset="0"/>
              </a:rPr>
              <a:t>This template is designed to make preparation of your 15-minute final presentation as easy as possible.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solidFill>
                <a:srgbClr val="00B05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00B050"/>
                </a:solidFill>
                <a:latin typeface="Arial" panose="020B0604020202020204" pitchFamily="34" charset="0"/>
                <a:cs typeface="Arial" panose="020B0604020202020204" pitchFamily="34" charset="0"/>
              </a:rPr>
              <a:t>Notice the words in green. Those are instructions. They should be deleted before you give your final presentation.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Note that there are 15 presentation slides. You should practice presenting each slide within 45 seconds. This will allow you to cover all the details in the 15-minute timeframe.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solidFill>
                <a:srgbClr val="00B05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You can change the design of the slides but please do not change the order of the requested information </a:t>
            </a:r>
            <a:r>
              <a:rPr lang="en-US" sz="1400" b="1" dirty="0">
                <a:solidFill>
                  <a:srgbClr val="00B050"/>
                </a:solidFill>
                <a:latin typeface="Arial" panose="020B0604020202020204" pitchFamily="34" charset="0"/>
                <a:cs typeface="Arial" panose="020B0604020202020204" pitchFamily="34" charset="0"/>
              </a:rPr>
              <a:t>when you give your </a:t>
            </a:r>
            <a:r>
              <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presentation.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solidFill>
                <a:srgbClr val="00B05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Aesthetics and grammar matter. Please take the time to review your font size and colors for consistency. Also, please take the time to do a spell check and grammar check before you present to the judges.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solidFill>
                <a:srgbClr val="00B05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Week 6’s homework will give you a script for this presentation. Schedule time to review this presentation with your mentors before Week 7’s practice presentation. U</a:t>
            </a:r>
            <a:r>
              <a:rPr lang="en-US" sz="1400" b="1" dirty="0">
                <a:solidFill>
                  <a:srgbClr val="00B050"/>
                </a:solidFill>
                <a:latin typeface="Arial" panose="020B0604020202020204" pitchFamily="34" charset="0"/>
                <a:cs typeface="Arial" panose="020B0604020202020204" pitchFamily="34" charset="0"/>
              </a:rPr>
              <a:t>se Week 8 to refine your script and practice your timing.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00B050"/>
                </a:solidFill>
                <a:latin typeface="Arial" panose="020B0604020202020204" pitchFamily="34" charset="0"/>
                <a:cs typeface="Arial" panose="020B0604020202020204" pitchFamily="34" charset="0"/>
              </a:rPr>
              <a:t>This presentation can be used to pitch your business to potential investors, partners and lenders after you complete this program. Please take advantage of all the program’s resources and put time into making this presentation a true representation of you and your business!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Remember to delete this slide before you present. See you in class! </a:t>
            </a:r>
            <a:endParaRPr lang="en-US" sz="28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9211601B-AE3F-4CFD-B60F-82156F6AB42B}"/>
              </a:ext>
            </a:extLst>
          </p:cNvPr>
          <p:cNvSpPr>
            <a:spLocks noGrp="1"/>
          </p:cNvSpPr>
          <p:nvPr>
            <p:ph type="sldNum" sz="quarter" idx="12"/>
          </p:nvPr>
        </p:nvSpPr>
        <p:spPr/>
        <p:txBody>
          <a:bodyPr/>
          <a:lstStyle/>
          <a:p>
            <a:fld id="{191D20A0-21D1-4629-B849-D07C9ACC26A2}" type="slidenum">
              <a:rPr lang="en-US" smtClean="0"/>
              <a:t>1</a:t>
            </a:fld>
            <a:endParaRPr lang="en-US" dirty="0"/>
          </a:p>
        </p:txBody>
      </p:sp>
      <p:sp>
        <p:nvSpPr>
          <p:cNvPr id="12" name="Rectangle 11">
            <a:extLst>
              <a:ext uri="{FF2B5EF4-FFF2-40B4-BE49-F238E27FC236}">
                <a16:creationId xmlns:a16="http://schemas.microsoft.com/office/drawing/2014/main" id="{CD594D2F-BFA5-400A-98DC-F1A2FD6BFCB4}"/>
              </a:ext>
            </a:extLst>
          </p:cNvPr>
          <p:cNvSpPr/>
          <p:nvPr/>
        </p:nvSpPr>
        <p:spPr>
          <a:xfrm>
            <a:off x="4601028" y="1017270"/>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picture containing icon&#10;&#10;Description automatically generated">
            <a:extLst>
              <a:ext uri="{FF2B5EF4-FFF2-40B4-BE49-F238E27FC236}">
                <a16:creationId xmlns:a16="http://schemas.microsoft.com/office/drawing/2014/main" id="{9E79D405-FC05-CBAD-32DD-D0593F6C85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897875" cy="1474469"/>
          </a:xfrm>
          <a:prstGeom prst="rect">
            <a:avLst/>
          </a:prstGeom>
        </p:spPr>
      </p:pic>
    </p:spTree>
    <p:extLst>
      <p:ext uri="{BB962C8B-B14F-4D97-AF65-F5344CB8AC3E}">
        <p14:creationId xmlns:p14="http://schemas.microsoft.com/office/powerpoint/2010/main" val="1011020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912775-B407-466A-B047-EFB4624B2F64}"/>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DF24E1F-24A4-4D52-8ACF-B4AAE1F7C21F}"/>
              </a:ext>
            </a:extLst>
          </p:cNvPr>
          <p:cNvSpPr/>
          <p:nvPr/>
        </p:nvSpPr>
        <p:spPr>
          <a:xfrm>
            <a:off x="0" y="171450"/>
            <a:ext cx="121920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000" dirty="0">
                <a:latin typeface="Arial Black" panose="020B0A04020102020204" pitchFamily="34" charset="0"/>
              </a:rPr>
              <a:t>Competition</a:t>
            </a:r>
          </a:p>
        </p:txBody>
      </p:sp>
      <p:sp>
        <p:nvSpPr>
          <p:cNvPr id="11" name="TextBox 10">
            <a:extLst>
              <a:ext uri="{FF2B5EF4-FFF2-40B4-BE49-F238E27FC236}">
                <a16:creationId xmlns:a16="http://schemas.microsoft.com/office/drawing/2014/main" id="{47AA265B-A027-4B83-BB5A-41D4E8BC1A67}"/>
              </a:ext>
            </a:extLst>
          </p:cNvPr>
          <p:cNvSpPr txBox="1"/>
          <p:nvPr/>
        </p:nvSpPr>
        <p:spPr>
          <a:xfrm>
            <a:off x="152400" y="5029762"/>
            <a:ext cx="11547883" cy="707886"/>
          </a:xfrm>
          <a:prstGeom prst="rect">
            <a:avLst/>
          </a:prstGeom>
          <a:noFill/>
        </p:spPr>
        <p:txBody>
          <a:bodyPr wrap="square" rtlCol="0">
            <a:spAutoFit/>
          </a:bodyPr>
          <a:lstStyle/>
          <a:p>
            <a:r>
              <a:rPr lang="en-US" sz="2000" dirty="0">
                <a:solidFill>
                  <a:srgbClr val="00B050"/>
                </a:solidFill>
                <a:latin typeface="Arial" panose="020B0604020202020204" pitchFamily="34" charset="0"/>
                <a:cs typeface="Arial" panose="020B0604020202020204" pitchFamily="34" charset="0"/>
              </a:rPr>
              <a:t>(Google your category of business in your geographical area. In one minute, describe their strengths and how you are stronger.)</a:t>
            </a:r>
            <a:endParaRPr lang="en-US" sz="20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9211601B-AE3F-4CFD-B60F-82156F6AB42B}"/>
              </a:ext>
            </a:extLst>
          </p:cNvPr>
          <p:cNvSpPr>
            <a:spLocks noGrp="1"/>
          </p:cNvSpPr>
          <p:nvPr>
            <p:ph type="sldNum" sz="quarter" idx="12"/>
          </p:nvPr>
        </p:nvSpPr>
        <p:spPr/>
        <p:txBody>
          <a:bodyPr/>
          <a:lstStyle/>
          <a:p>
            <a:fld id="{191D20A0-21D1-4629-B849-D07C9ACC26A2}" type="slidenum">
              <a:rPr lang="en-US" smtClean="0"/>
              <a:t>10</a:t>
            </a:fld>
            <a:endParaRPr lang="en-US" dirty="0"/>
          </a:p>
        </p:txBody>
      </p:sp>
      <p:sp>
        <p:nvSpPr>
          <p:cNvPr id="12" name="Rectangle 11">
            <a:extLst>
              <a:ext uri="{FF2B5EF4-FFF2-40B4-BE49-F238E27FC236}">
                <a16:creationId xmlns:a16="http://schemas.microsoft.com/office/drawing/2014/main" id="{E5D0216B-7955-4EDF-B4DF-2A61F13D8053}"/>
              </a:ext>
            </a:extLst>
          </p:cNvPr>
          <p:cNvSpPr/>
          <p:nvPr/>
        </p:nvSpPr>
        <p:spPr>
          <a:xfrm>
            <a:off x="4601028" y="1008591"/>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6">
            <a:extLst>
              <a:ext uri="{FF2B5EF4-FFF2-40B4-BE49-F238E27FC236}">
                <a16:creationId xmlns:a16="http://schemas.microsoft.com/office/drawing/2014/main" id="{785DBE40-803D-7B45-765A-0841F6BC2A49}"/>
              </a:ext>
            </a:extLst>
          </p:cNvPr>
          <p:cNvGraphicFramePr>
            <a:graphicFrameLocks noGrp="1"/>
          </p:cNvGraphicFramePr>
          <p:nvPr>
            <p:extLst>
              <p:ext uri="{D42A27DB-BD31-4B8C-83A1-F6EECF244321}">
                <p14:modId xmlns:p14="http://schemas.microsoft.com/office/powerpoint/2010/main" val="415284980"/>
              </p:ext>
            </p:extLst>
          </p:nvPr>
        </p:nvGraphicFramePr>
        <p:xfrm>
          <a:off x="152400" y="1643771"/>
          <a:ext cx="11887200" cy="3278188"/>
        </p:xfrm>
        <a:graphic>
          <a:graphicData uri="http://schemas.openxmlformats.org/drawingml/2006/table">
            <a:tbl>
              <a:tblPr firstRow="1" bandRow="1">
                <a:tableStyleId>{22838BEF-8BB2-4498-84A7-C5851F593DF1}</a:tableStyleId>
              </a:tblPr>
              <a:tblGrid>
                <a:gridCol w="2971800">
                  <a:extLst>
                    <a:ext uri="{9D8B030D-6E8A-4147-A177-3AD203B41FA5}">
                      <a16:colId xmlns:a16="http://schemas.microsoft.com/office/drawing/2014/main" val="3285643251"/>
                    </a:ext>
                  </a:extLst>
                </a:gridCol>
                <a:gridCol w="2971800">
                  <a:extLst>
                    <a:ext uri="{9D8B030D-6E8A-4147-A177-3AD203B41FA5}">
                      <a16:colId xmlns:a16="http://schemas.microsoft.com/office/drawing/2014/main" val="251165079"/>
                    </a:ext>
                  </a:extLst>
                </a:gridCol>
                <a:gridCol w="2971800">
                  <a:extLst>
                    <a:ext uri="{9D8B030D-6E8A-4147-A177-3AD203B41FA5}">
                      <a16:colId xmlns:a16="http://schemas.microsoft.com/office/drawing/2014/main" val="3339633450"/>
                    </a:ext>
                  </a:extLst>
                </a:gridCol>
                <a:gridCol w="2971800">
                  <a:extLst>
                    <a:ext uri="{9D8B030D-6E8A-4147-A177-3AD203B41FA5}">
                      <a16:colId xmlns:a16="http://schemas.microsoft.com/office/drawing/2014/main" val="3368759644"/>
                    </a:ext>
                  </a:extLst>
                </a:gridCol>
              </a:tblGrid>
              <a:tr h="819547">
                <a:tc>
                  <a:txBody>
                    <a:bodyPr/>
                    <a:lstStyle/>
                    <a:p>
                      <a:r>
                        <a:rPr lang="en-US" dirty="0"/>
                        <a:t>Competitor</a:t>
                      </a:r>
                    </a:p>
                  </a:txBody>
                  <a:tcPr/>
                </a:tc>
                <a:tc>
                  <a:txBody>
                    <a:bodyPr/>
                    <a:lstStyle/>
                    <a:p>
                      <a:r>
                        <a:rPr lang="en-US" dirty="0"/>
                        <a:t>Their Location</a:t>
                      </a:r>
                    </a:p>
                  </a:txBody>
                  <a:tcPr/>
                </a:tc>
                <a:tc>
                  <a:txBody>
                    <a:bodyPr/>
                    <a:lstStyle/>
                    <a:p>
                      <a:r>
                        <a:rPr lang="en-US" dirty="0"/>
                        <a:t>Their Strengths  </a:t>
                      </a:r>
                    </a:p>
                  </a:txBody>
                  <a:tcPr/>
                </a:tc>
                <a:tc>
                  <a:txBody>
                    <a:bodyPr/>
                    <a:lstStyle/>
                    <a:p>
                      <a:r>
                        <a:rPr lang="en-US" dirty="0"/>
                        <a:t>Comparison</a:t>
                      </a:r>
                    </a:p>
                  </a:txBody>
                  <a:tcPr/>
                </a:tc>
                <a:extLst>
                  <a:ext uri="{0D108BD9-81ED-4DB2-BD59-A6C34878D82A}">
                    <a16:rowId xmlns:a16="http://schemas.microsoft.com/office/drawing/2014/main" val="1967961571"/>
                  </a:ext>
                </a:extLst>
              </a:tr>
              <a:tr h="819547">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641497687"/>
                  </a:ext>
                </a:extLst>
              </a:tr>
              <a:tr h="81954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412590688"/>
                  </a:ext>
                </a:extLst>
              </a:tr>
              <a:tr h="81954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772383497"/>
                  </a:ext>
                </a:extLst>
              </a:tr>
            </a:tbl>
          </a:graphicData>
        </a:graphic>
      </p:graphicFrame>
      <p:pic>
        <p:nvPicPr>
          <p:cNvPr id="7" name="Picture 6" descr="A picture containing icon&#10;&#10;Description automatically generated">
            <a:extLst>
              <a:ext uri="{FF2B5EF4-FFF2-40B4-BE49-F238E27FC236}">
                <a16:creationId xmlns:a16="http://schemas.microsoft.com/office/drawing/2014/main" id="{0A17987A-8A7B-931E-363A-BF77A3783B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897875" cy="1474469"/>
          </a:xfrm>
          <a:prstGeom prst="rect">
            <a:avLst/>
          </a:prstGeom>
        </p:spPr>
      </p:pic>
    </p:spTree>
    <p:extLst>
      <p:ext uri="{BB962C8B-B14F-4D97-AF65-F5344CB8AC3E}">
        <p14:creationId xmlns:p14="http://schemas.microsoft.com/office/powerpoint/2010/main" val="1190406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912775-B407-466A-B047-EFB4624B2F64}"/>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DF24E1F-24A4-4D52-8ACF-B4AAE1F7C21F}"/>
              </a:ext>
            </a:extLst>
          </p:cNvPr>
          <p:cNvSpPr/>
          <p:nvPr/>
        </p:nvSpPr>
        <p:spPr>
          <a:xfrm>
            <a:off x="0" y="171450"/>
            <a:ext cx="121920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000" dirty="0">
                <a:latin typeface="Arial Black" panose="020B0A04020102020204" pitchFamily="34" charset="0"/>
              </a:rPr>
              <a:t>Past Sales Data</a:t>
            </a:r>
          </a:p>
        </p:txBody>
      </p:sp>
      <p:sp>
        <p:nvSpPr>
          <p:cNvPr id="11" name="TextBox 10">
            <a:extLst>
              <a:ext uri="{FF2B5EF4-FFF2-40B4-BE49-F238E27FC236}">
                <a16:creationId xmlns:a16="http://schemas.microsoft.com/office/drawing/2014/main" id="{47AA265B-A027-4B83-BB5A-41D4E8BC1A67}"/>
              </a:ext>
            </a:extLst>
          </p:cNvPr>
          <p:cNvSpPr txBox="1"/>
          <p:nvPr/>
        </p:nvSpPr>
        <p:spPr>
          <a:xfrm>
            <a:off x="77653" y="5086677"/>
            <a:ext cx="12036693" cy="1815882"/>
          </a:xfrm>
          <a:prstGeom prst="rect">
            <a:avLst/>
          </a:prstGeom>
          <a:noFill/>
        </p:spPr>
        <p:txBody>
          <a:bodyPr wrap="square" rtlCol="0">
            <a:spAutoFit/>
          </a:bodyPr>
          <a:lstStyle/>
          <a:p>
            <a:r>
              <a:rPr lang="en-US" sz="2000" dirty="0">
                <a:solidFill>
                  <a:srgbClr val="00B050"/>
                </a:solidFill>
                <a:latin typeface="Arial" panose="020B0604020202020204" pitchFamily="34" charset="0"/>
                <a:cs typeface="Arial" panose="020B0604020202020204" pitchFamily="34" charset="0"/>
              </a:rPr>
              <a:t>(Remember, Profit = Revenue – Expenses. In one minute, state the revenue and profit for the past three years. If you had a negative or took a loss, that’s okay! If you were not open during that year, just delete that line.)</a:t>
            </a:r>
          </a:p>
          <a:p>
            <a:endParaRPr lang="en-US" sz="2400" dirty="0">
              <a:solidFill>
                <a:srgbClr val="00B050"/>
              </a:solidFill>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9211601B-AE3F-4CFD-B60F-82156F6AB42B}"/>
              </a:ext>
            </a:extLst>
          </p:cNvPr>
          <p:cNvSpPr>
            <a:spLocks noGrp="1"/>
          </p:cNvSpPr>
          <p:nvPr>
            <p:ph type="sldNum" sz="quarter" idx="12"/>
          </p:nvPr>
        </p:nvSpPr>
        <p:spPr/>
        <p:txBody>
          <a:bodyPr/>
          <a:lstStyle/>
          <a:p>
            <a:fld id="{191D20A0-21D1-4629-B849-D07C9ACC26A2}" type="slidenum">
              <a:rPr lang="en-US" smtClean="0"/>
              <a:t>11</a:t>
            </a:fld>
            <a:endParaRPr lang="en-US" dirty="0"/>
          </a:p>
        </p:txBody>
      </p:sp>
      <p:sp>
        <p:nvSpPr>
          <p:cNvPr id="12" name="Rectangle 11">
            <a:extLst>
              <a:ext uri="{FF2B5EF4-FFF2-40B4-BE49-F238E27FC236}">
                <a16:creationId xmlns:a16="http://schemas.microsoft.com/office/drawing/2014/main" id="{DE527F9C-26DD-43FC-8063-73B6EE2C9D78}"/>
              </a:ext>
            </a:extLst>
          </p:cNvPr>
          <p:cNvSpPr/>
          <p:nvPr/>
        </p:nvSpPr>
        <p:spPr>
          <a:xfrm>
            <a:off x="4601028" y="1017270"/>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5">
            <a:extLst>
              <a:ext uri="{FF2B5EF4-FFF2-40B4-BE49-F238E27FC236}">
                <a16:creationId xmlns:a16="http://schemas.microsoft.com/office/drawing/2014/main" id="{ECD2D787-076B-B230-9832-C66F2FF70AE3}"/>
              </a:ext>
            </a:extLst>
          </p:cNvPr>
          <p:cNvGraphicFramePr>
            <a:graphicFrameLocks noGrp="1"/>
          </p:cNvGraphicFramePr>
          <p:nvPr>
            <p:extLst>
              <p:ext uri="{D42A27DB-BD31-4B8C-83A1-F6EECF244321}">
                <p14:modId xmlns:p14="http://schemas.microsoft.com/office/powerpoint/2010/main" val="3708815081"/>
              </p:ext>
            </p:extLst>
          </p:nvPr>
        </p:nvGraphicFramePr>
        <p:xfrm>
          <a:off x="152400" y="1625127"/>
          <a:ext cx="11887200" cy="3408208"/>
        </p:xfrm>
        <a:graphic>
          <a:graphicData uri="http://schemas.openxmlformats.org/drawingml/2006/table">
            <a:tbl>
              <a:tblPr firstRow="1" bandRow="1">
                <a:tableStyleId>{22838BEF-8BB2-4498-84A7-C5851F593DF1}</a:tableStyleId>
              </a:tblPr>
              <a:tblGrid>
                <a:gridCol w="3962400">
                  <a:extLst>
                    <a:ext uri="{9D8B030D-6E8A-4147-A177-3AD203B41FA5}">
                      <a16:colId xmlns:a16="http://schemas.microsoft.com/office/drawing/2014/main" val="618164752"/>
                    </a:ext>
                  </a:extLst>
                </a:gridCol>
                <a:gridCol w="3962400">
                  <a:extLst>
                    <a:ext uri="{9D8B030D-6E8A-4147-A177-3AD203B41FA5}">
                      <a16:colId xmlns:a16="http://schemas.microsoft.com/office/drawing/2014/main" val="2991813375"/>
                    </a:ext>
                  </a:extLst>
                </a:gridCol>
                <a:gridCol w="3962400">
                  <a:extLst>
                    <a:ext uri="{9D8B030D-6E8A-4147-A177-3AD203B41FA5}">
                      <a16:colId xmlns:a16="http://schemas.microsoft.com/office/drawing/2014/main" val="2465129800"/>
                    </a:ext>
                  </a:extLst>
                </a:gridCol>
              </a:tblGrid>
              <a:tr h="852052">
                <a:tc>
                  <a:txBody>
                    <a:bodyPr/>
                    <a:lstStyle/>
                    <a:p>
                      <a:r>
                        <a:rPr lang="en-US" dirty="0"/>
                        <a:t>Year</a:t>
                      </a:r>
                    </a:p>
                  </a:txBody>
                  <a:tcPr/>
                </a:tc>
                <a:tc>
                  <a:txBody>
                    <a:bodyPr/>
                    <a:lstStyle/>
                    <a:p>
                      <a:r>
                        <a:rPr lang="en-US" dirty="0"/>
                        <a:t>Revenue ($)</a:t>
                      </a:r>
                    </a:p>
                  </a:txBody>
                  <a:tcPr/>
                </a:tc>
                <a:tc>
                  <a:txBody>
                    <a:bodyPr/>
                    <a:lstStyle/>
                    <a:p>
                      <a:r>
                        <a:rPr lang="en-US" dirty="0"/>
                        <a:t>Profit ($)</a:t>
                      </a:r>
                    </a:p>
                  </a:txBody>
                  <a:tcPr/>
                </a:tc>
                <a:extLst>
                  <a:ext uri="{0D108BD9-81ED-4DB2-BD59-A6C34878D82A}">
                    <a16:rowId xmlns:a16="http://schemas.microsoft.com/office/drawing/2014/main" val="1158675754"/>
                  </a:ext>
                </a:extLst>
              </a:tr>
              <a:tr h="852052">
                <a:tc>
                  <a:txBody>
                    <a:bodyPr/>
                    <a:lstStyle/>
                    <a:p>
                      <a:r>
                        <a:rPr lang="en-US" dirty="0"/>
                        <a:t>2020</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250082299"/>
                  </a:ext>
                </a:extLst>
              </a:tr>
              <a:tr h="852052">
                <a:tc>
                  <a:txBody>
                    <a:bodyPr/>
                    <a:lstStyle/>
                    <a:p>
                      <a:r>
                        <a:rPr lang="en-US" dirty="0"/>
                        <a:t>2021</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814067777"/>
                  </a:ext>
                </a:extLst>
              </a:tr>
              <a:tr h="852052">
                <a:tc>
                  <a:txBody>
                    <a:bodyPr/>
                    <a:lstStyle/>
                    <a:p>
                      <a:r>
                        <a:rPr lang="en-US" dirty="0"/>
                        <a:t>2022</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539186224"/>
                  </a:ext>
                </a:extLst>
              </a:tr>
            </a:tbl>
          </a:graphicData>
        </a:graphic>
      </p:graphicFrame>
      <p:pic>
        <p:nvPicPr>
          <p:cNvPr id="6" name="Picture 5" descr="A picture containing icon&#10;&#10;Description automatically generated">
            <a:extLst>
              <a:ext uri="{FF2B5EF4-FFF2-40B4-BE49-F238E27FC236}">
                <a16:creationId xmlns:a16="http://schemas.microsoft.com/office/drawing/2014/main" id="{98D151D2-CA0D-E475-5B99-F9E4F6FBB3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897875" cy="1474469"/>
          </a:xfrm>
          <a:prstGeom prst="rect">
            <a:avLst/>
          </a:prstGeom>
        </p:spPr>
      </p:pic>
    </p:spTree>
    <p:extLst>
      <p:ext uri="{BB962C8B-B14F-4D97-AF65-F5344CB8AC3E}">
        <p14:creationId xmlns:p14="http://schemas.microsoft.com/office/powerpoint/2010/main" val="1406455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779FD7-56A9-4DCE-97A7-5F22325C875C}"/>
              </a:ext>
            </a:extLst>
          </p:cNvPr>
          <p:cNvSpPr>
            <a:spLocks noGrp="1"/>
          </p:cNvSpPr>
          <p:nvPr>
            <p:ph type="sldNum" sz="quarter" idx="12"/>
          </p:nvPr>
        </p:nvSpPr>
        <p:spPr/>
        <p:txBody>
          <a:bodyPr/>
          <a:lstStyle/>
          <a:p>
            <a:fld id="{191D20A0-21D1-4629-B849-D07C9ACC26A2}" type="slidenum">
              <a:rPr lang="en-US" smtClean="0"/>
              <a:t>12</a:t>
            </a:fld>
            <a:endParaRPr lang="en-US"/>
          </a:p>
        </p:txBody>
      </p:sp>
      <p:sp>
        <p:nvSpPr>
          <p:cNvPr id="6" name="Rectangle 5">
            <a:extLst>
              <a:ext uri="{FF2B5EF4-FFF2-40B4-BE49-F238E27FC236}">
                <a16:creationId xmlns:a16="http://schemas.microsoft.com/office/drawing/2014/main" id="{BB716C84-1BA0-46FA-BF2D-C24FAA0270AC}"/>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8666EA20-AD11-49C0-8474-DD499EDD21DF}"/>
              </a:ext>
            </a:extLst>
          </p:cNvPr>
          <p:cNvSpPr/>
          <p:nvPr/>
        </p:nvSpPr>
        <p:spPr>
          <a:xfrm>
            <a:off x="0" y="171450"/>
            <a:ext cx="121920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800" dirty="0">
                <a:latin typeface="Arial Black" panose="020B0A04020102020204" pitchFamily="34" charset="0"/>
              </a:rPr>
              <a:t> Projections</a:t>
            </a:r>
          </a:p>
        </p:txBody>
      </p:sp>
      <p:sp>
        <p:nvSpPr>
          <p:cNvPr id="11" name="Rectangle 10">
            <a:extLst>
              <a:ext uri="{FF2B5EF4-FFF2-40B4-BE49-F238E27FC236}">
                <a16:creationId xmlns:a16="http://schemas.microsoft.com/office/drawing/2014/main" id="{7A868C9B-86F3-4BB4-9903-941FCE4DD31F}"/>
              </a:ext>
            </a:extLst>
          </p:cNvPr>
          <p:cNvSpPr/>
          <p:nvPr/>
        </p:nvSpPr>
        <p:spPr>
          <a:xfrm>
            <a:off x="4601028" y="1017270"/>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2332DF2-F9A4-2B28-3CD3-DE996DDEF2DE}"/>
              </a:ext>
            </a:extLst>
          </p:cNvPr>
          <p:cNvSpPr txBox="1"/>
          <p:nvPr/>
        </p:nvSpPr>
        <p:spPr>
          <a:xfrm>
            <a:off x="155307" y="5331202"/>
            <a:ext cx="12036693" cy="1015663"/>
          </a:xfrm>
          <a:prstGeom prst="rect">
            <a:avLst/>
          </a:prstGeom>
          <a:noFill/>
        </p:spPr>
        <p:txBody>
          <a:bodyPr wrap="square" rtlCol="0">
            <a:spAutoFit/>
          </a:bodyPr>
          <a:lstStyle/>
          <a:p>
            <a:r>
              <a:rPr lang="en-US" sz="2000" dirty="0">
                <a:solidFill>
                  <a:srgbClr val="00B050"/>
                </a:solidFill>
                <a:latin typeface="Arial" panose="020B0604020202020204" pitchFamily="34" charset="0"/>
                <a:cs typeface="Arial" panose="020B0604020202020204" pitchFamily="34" charset="0"/>
              </a:rPr>
              <a:t>(In one minute, state the projected revenue and expenses for the next 12 months or calendar year. Also, state the number of projected new hires needed and recruiting sources. Additionally, state if you need additional funding to hit your goals.)</a:t>
            </a:r>
            <a:endParaRPr lang="en-US" sz="2000" dirty="0">
              <a:latin typeface="Arial" panose="020B0604020202020204" pitchFamily="34" charset="0"/>
              <a:cs typeface="Arial" panose="020B0604020202020204" pitchFamily="34" charset="0"/>
            </a:endParaRPr>
          </a:p>
        </p:txBody>
      </p:sp>
      <p:graphicFrame>
        <p:nvGraphicFramePr>
          <p:cNvPr id="7" name="Table 8">
            <a:extLst>
              <a:ext uri="{FF2B5EF4-FFF2-40B4-BE49-F238E27FC236}">
                <a16:creationId xmlns:a16="http://schemas.microsoft.com/office/drawing/2014/main" id="{7884D9D4-2ACC-8ECD-7873-C255D5D22506}"/>
              </a:ext>
            </a:extLst>
          </p:cNvPr>
          <p:cNvGraphicFramePr>
            <a:graphicFrameLocks noGrp="1"/>
          </p:cNvGraphicFramePr>
          <p:nvPr>
            <p:extLst>
              <p:ext uri="{D42A27DB-BD31-4B8C-83A1-F6EECF244321}">
                <p14:modId xmlns:p14="http://schemas.microsoft.com/office/powerpoint/2010/main" val="2642879135"/>
              </p:ext>
            </p:extLst>
          </p:nvPr>
        </p:nvGraphicFramePr>
        <p:xfrm>
          <a:off x="152400" y="1645920"/>
          <a:ext cx="11887200" cy="3513832"/>
        </p:xfrm>
        <a:graphic>
          <a:graphicData uri="http://schemas.openxmlformats.org/drawingml/2006/table">
            <a:tbl>
              <a:tblPr firstRow="1" bandRow="1">
                <a:tableStyleId>{22838BEF-8BB2-4498-84A7-C5851F593DF1}</a:tableStyleId>
              </a:tblPr>
              <a:tblGrid>
                <a:gridCol w="5943600">
                  <a:extLst>
                    <a:ext uri="{9D8B030D-6E8A-4147-A177-3AD203B41FA5}">
                      <a16:colId xmlns:a16="http://schemas.microsoft.com/office/drawing/2014/main" val="3727736500"/>
                    </a:ext>
                  </a:extLst>
                </a:gridCol>
                <a:gridCol w="5943600">
                  <a:extLst>
                    <a:ext uri="{9D8B030D-6E8A-4147-A177-3AD203B41FA5}">
                      <a16:colId xmlns:a16="http://schemas.microsoft.com/office/drawing/2014/main" val="3187064068"/>
                    </a:ext>
                  </a:extLst>
                </a:gridCol>
              </a:tblGrid>
              <a:tr h="788227">
                <a:tc>
                  <a:txBody>
                    <a:bodyPr/>
                    <a:lstStyle/>
                    <a:p>
                      <a:r>
                        <a:rPr lang="en-US" dirty="0"/>
                        <a:t>Metric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12-Month Projections (Future)</a:t>
                      </a:r>
                    </a:p>
                    <a:p>
                      <a:endParaRPr lang="en-US" dirty="0"/>
                    </a:p>
                  </a:txBody>
                  <a:tcPr/>
                </a:tc>
                <a:extLst>
                  <a:ext uri="{0D108BD9-81ED-4DB2-BD59-A6C34878D82A}">
                    <a16:rowId xmlns:a16="http://schemas.microsoft.com/office/drawing/2014/main" val="3543684890"/>
                  </a:ext>
                </a:extLst>
              </a:tr>
              <a:tr h="616288">
                <a:tc>
                  <a:txBody>
                    <a:bodyPr/>
                    <a:lstStyle/>
                    <a:p>
                      <a:r>
                        <a:rPr lang="en-US" dirty="0"/>
                        <a:t>Revenue Goal ($)</a:t>
                      </a:r>
                    </a:p>
                  </a:txBody>
                  <a:tcPr/>
                </a:tc>
                <a:tc>
                  <a:txBody>
                    <a:bodyPr/>
                    <a:lstStyle/>
                    <a:p>
                      <a:endParaRPr lang="en-US"/>
                    </a:p>
                  </a:txBody>
                  <a:tcPr/>
                </a:tc>
                <a:extLst>
                  <a:ext uri="{0D108BD9-81ED-4DB2-BD59-A6C34878D82A}">
                    <a16:rowId xmlns:a16="http://schemas.microsoft.com/office/drawing/2014/main" val="3707769095"/>
                  </a:ext>
                </a:extLst>
              </a:tr>
              <a:tr h="575441">
                <a:tc>
                  <a:txBody>
                    <a:bodyPr/>
                    <a:lstStyle/>
                    <a:p>
                      <a:r>
                        <a:rPr lang="en-US" dirty="0"/>
                        <a:t>Projected Expenses ($)</a:t>
                      </a:r>
                    </a:p>
                  </a:txBody>
                  <a:tcPr/>
                </a:tc>
                <a:tc>
                  <a:txBody>
                    <a:bodyPr/>
                    <a:lstStyle/>
                    <a:p>
                      <a:endParaRPr lang="en-US"/>
                    </a:p>
                  </a:txBody>
                  <a:tcPr/>
                </a:tc>
                <a:extLst>
                  <a:ext uri="{0D108BD9-81ED-4DB2-BD59-A6C34878D82A}">
                    <a16:rowId xmlns:a16="http://schemas.microsoft.com/office/drawing/2014/main" val="553203182"/>
                  </a:ext>
                </a:extLst>
              </a:tr>
              <a:tr h="625414">
                <a:tc>
                  <a:txBody>
                    <a:bodyPr/>
                    <a:lstStyle/>
                    <a:p>
                      <a:r>
                        <a:rPr lang="en-US" dirty="0"/>
                        <a:t>Total Projected New Hires (#)</a:t>
                      </a:r>
                    </a:p>
                  </a:txBody>
                  <a:tcPr/>
                </a:tc>
                <a:tc>
                  <a:txBody>
                    <a:bodyPr/>
                    <a:lstStyle/>
                    <a:p>
                      <a:endParaRPr lang="en-US" dirty="0"/>
                    </a:p>
                  </a:txBody>
                  <a:tcPr/>
                </a:tc>
                <a:extLst>
                  <a:ext uri="{0D108BD9-81ED-4DB2-BD59-A6C34878D82A}">
                    <a16:rowId xmlns:a16="http://schemas.microsoft.com/office/drawing/2014/main" val="646947484"/>
                  </a:ext>
                </a:extLst>
              </a:tr>
              <a:tr h="474133">
                <a:tc>
                  <a:txBody>
                    <a:bodyPr/>
                    <a:lstStyle/>
                    <a:p>
                      <a:r>
                        <a:rPr lang="en-US" dirty="0"/>
                        <a:t>New Hire Recruiting Sources</a:t>
                      </a:r>
                    </a:p>
                  </a:txBody>
                  <a:tcPr/>
                </a:tc>
                <a:tc>
                  <a:txBody>
                    <a:bodyPr/>
                    <a:lstStyle/>
                    <a:p>
                      <a:endParaRPr lang="en-US" dirty="0"/>
                    </a:p>
                  </a:txBody>
                  <a:tcPr/>
                </a:tc>
                <a:extLst>
                  <a:ext uri="{0D108BD9-81ED-4DB2-BD59-A6C34878D82A}">
                    <a16:rowId xmlns:a16="http://schemas.microsoft.com/office/drawing/2014/main" val="2723347701"/>
                  </a:ext>
                </a:extLst>
              </a:tr>
              <a:tr h="434329">
                <a:tc>
                  <a:txBody>
                    <a:bodyPr/>
                    <a:lstStyle/>
                    <a:p>
                      <a:r>
                        <a:rPr lang="en-US" dirty="0"/>
                        <a:t>Do we need additional funding? (yes or no)</a:t>
                      </a:r>
                    </a:p>
                  </a:txBody>
                  <a:tcPr/>
                </a:tc>
                <a:tc>
                  <a:txBody>
                    <a:bodyPr/>
                    <a:lstStyle/>
                    <a:p>
                      <a:endParaRPr lang="en-US" dirty="0"/>
                    </a:p>
                  </a:txBody>
                  <a:tcPr/>
                </a:tc>
                <a:extLst>
                  <a:ext uri="{0D108BD9-81ED-4DB2-BD59-A6C34878D82A}">
                    <a16:rowId xmlns:a16="http://schemas.microsoft.com/office/drawing/2014/main" val="408520626"/>
                  </a:ext>
                </a:extLst>
              </a:tr>
            </a:tbl>
          </a:graphicData>
        </a:graphic>
      </p:graphicFrame>
      <p:pic>
        <p:nvPicPr>
          <p:cNvPr id="9" name="Picture 8" descr="A picture containing icon&#10;&#10;Description automatically generated">
            <a:extLst>
              <a:ext uri="{FF2B5EF4-FFF2-40B4-BE49-F238E27FC236}">
                <a16:creationId xmlns:a16="http://schemas.microsoft.com/office/drawing/2014/main" id="{5925D132-6506-6118-ED04-B66830DB03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897875" cy="1474469"/>
          </a:xfrm>
          <a:prstGeom prst="rect">
            <a:avLst/>
          </a:prstGeom>
        </p:spPr>
      </p:pic>
    </p:spTree>
    <p:extLst>
      <p:ext uri="{BB962C8B-B14F-4D97-AF65-F5344CB8AC3E}">
        <p14:creationId xmlns:p14="http://schemas.microsoft.com/office/powerpoint/2010/main" val="113739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912775-B407-466A-B047-EFB4624B2F64}"/>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DF24E1F-24A4-4D52-8ACF-B4AAE1F7C21F}"/>
              </a:ext>
            </a:extLst>
          </p:cNvPr>
          <p:cNvSpPr/>
          <p:nvPr/>
        </p:nvSpPr>
        <p:spPr>
          <a:xfrm>
            <a:off x="0" y="171450"/>
            <a:ext cx="121920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000" dirty="0">
                <a:latin typeface="Arial Black" panose="020B0A04020102020204" pitchFamily="34" charset="0"/>
              </a:rPr>
              <a:t>        Projected Profitability</a:t>
            </a:r>
          </a:p>
        </p:txBody>
      </p:sp>
      <p:sp>
        <p:nvSpPr>
          <p:cNvPr id="11" name="TextBox 10">
            <a:extLst>
              <a:ext uri="{FF2B5EF4-FFF2-40B4-BE49-F238E27FC236}">
                <a16:creationId xmlns:a16="http://schemas.microsoft.com/office/drawing/2014/main" id="{47AA265B-A027-4B83-BB5A-41D4E8BC1A67}"/>
              </a:ext>
            </a:extLst>
          </p:cNvPr>
          <p:cNvSpPr txBox="1"/>
          <p:nvPr/>
        </p:nvSpPr>
        <p:spPr>
          <a:xfrm>
            <a:off x="77652" y="5117455"/>
            <a:ext cx="12036693" cy="1446550"/>
          </a:xfrm>
          <a:prstGeom prst="rect">
            <a:avLst/>
          </a:prstGeom>
          <a:noFill/>
        </p:spPr>
        <p:txBody>
          <a:bodyPr wrap="square" rtlCol="0">
            <a:spAutoFit/>
          </a:bodyPr>
          <a:lstStyle/>
          <a:p>
            <a:r>
              <a:rPr lang="en-US" sz="2000" dirty="0">
                <a:solidFill>
                  <a:srgbClr val="00B050"/>
                </a:solidFill>
                <a:latin typeface="Arial" panose="020B0604020202020204" pitchFamily="34" charset="0"/>
                <a:cs typeface="Arial" panose="020B0604020202020204" pitchFamily="34" charset="0"/>
              </a:rPr>
              <a:t>(In one minute, state your projected monthly and annual goals for marketing (how many leads or how much you will spend in marketing), sales (how many actual sales or sales in $) and profit ($ remaining after expenses). If you plan to reinvest the profits or if you project a negative, please explain.) </a:t>
            </a:r>
          </a:p>
          <a:p>
            <a:endParaRPr lang="en-US" sz="28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9211601B-AE3F-4CFD-B60F-82156F6AB42B}"/>
              </a:ext>
            </a:extLst>
          </p:cNvPr>
          <p:cNvSpPr>
            <a:spLocks noGrp="1"/>
          </p:cNvSpPr>
          <p:nvPr>
            <p:ph type="sldNum" sz="quarter" idx="12"/>
          </p:nvPr>
        </p:nvSpPr>
        <p:spPr/>
        <p:txBody>
          <a:bodyPr/>
          <a:lstStyle/>
          <a:p>
            <a:fld id="{191D20A0-21D1-4629-B849-D07C9ACC26A2}" type="slidenum">
              <a:rPr lang="en-US" smtClean="0"/>
              <a:t>13</a:t>
            </a:fld>
            <a:endParaRPr lang="en-US" dirty="0"/>
          </a:p>
        </p:txBody>
      </p:sp>
      <p:sp>
        <p:nvSpPr>
          <p:cNvPr id="12" name="Rectangle 11">
            <a:extLst>
              <a:ext uri="{FF2B5EF4-FFF2-40B4-BE49-F238E27FC236}">
                <a16:creationId xmlns:a16="http://schemas.microsoft.com/office/drawing/2014/main" id="{7B8FB627-5D18-4A31-9864-0D06968C93AA}"/>
              </a:ext>
            </a:extLst>
          </p:cNvPr>
          <p:cNvSpPr/>
          <p:nvPr/>
        </p:nvSpPr>
        <p:spPr>
          <a:xfrm>
            <a:off x="4601028" y="1017270"/>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5">
            <a:extLst>
              <a:ext uri="{FF2B5EF4-FFF2-40B4-BE49-F238E27FC236}">
                <a16:creationId xmlns:a16="http://schemas.microsoft.com/office/drawing/2014/main" id="{DB36C242-9332-6649-7A02-AF0AD0E1C0E0}"/>
              </a:ext>
            </a:extLst>
          </p:cNvPr>
          <p:cNvGraphicFramePr>
            <a:graphicFrameLocks noGrp="1"/>
          </p:cNvGraphicFramePr>
          <p:nvPr>
            <p:extLst>
              <p:ext uri="{D42A27DB-BD31-4B8C-83A1-F6EECF244321}">
                <p14:modId xmlns:p14="http://schemas.microsoft.com/office/powerpoint/2010/main" val="2942318366"/>
              </p:ext>
            </p:extLst>
          </p:nvPr>
        </p:nvGraphicFramePr>
        <p:xfrm>
          <a:off x="152399" y="1645920"/>
          <a:ext cx="11887200" cy="3408208"/>
        </p:xfrm>
        <a:graphic>
          <a:graphicData uri="http://schemas.openxmlformats.org/drawingml/2006/table">
            <a:tbl>
              <a:tblPr firstRow="1" bandRow="1">
                <a:tableStyleId>{22838BEF-8BB2-4498-84A7-C5851F593DF1}</a:tableStyleId>
              </a:tblPr>
              <a:tblGrid>
                <a:gridCol w="3962400">
                  <a:extLst>
                    <a:ext uri="{9D8B030D-6E8A-4147-A177-3AD203B41FA5}">
                      <a16:colId xmlns:a16="http://schemas.microsoft.com/office/drawing/2014/main" val="618164752"/>
                    </a:ext>
                  </a:extLst>
                </a:gridCol>
                <a:gridCol w="3962400">
                  <a:extLst>
                    <a:ext uri="{9D8B030D-6E8A-4147-A177-3AD203B41FA5}">
                      <a16:colId xmlns:a16="http://schemas.microsoft.com/office/drawing/2014/main" val="2991813375"/>
                    </a:ext>
                  </a:extLst>
                </a:gridCol>
                <a:gridCol w="3962400">
                  <a:extLst>
                    <a:ext uri="{9D8B030D-6E8A-4147-A177-3AD203B41FA5}">
                      <a16:colId xmlns:a16="http://schemas.microsoft.com/office/drawing/2014/main" val="2465129800"/>
                    </a:ext>
                  </a:extLst>
                </a:gridCol>
              </a:tblGrid>
              <a:tr h="852052">
                <a:tc>
                  <a:txBody>
                    <a:bodyPr/>
                    <a:lstStyle/>
                    <a:p>
                      <a:r>
                        <a:rPr lang="en-US" dirty="0"/>
                        <a:t>Metric</a:t>
                      </a:r>
                    </a:p>
                  </a:txBody>
                  <a:tcPr/>
                </a:tc>
                <a:tc>
                  <a:txBody>
                    <a:bodyPr/>
                    <a:lstStyle/>
                    <a:p>
                      <a:r>
                        <a:rPr lang="en-US" dirty="0"/>
                        <a:t>Monthly Goal</a:t>
                      </a:r>
                    </a:p>
                  </a:txBody>
                  <a:tcPr/>
                </a:tc>
                <a:tc>
                  <a:txBody>
                    <a:bodyPr/>
                    <a:lstStyle/>
                    <a:p>
                      <a:r>
                        <a:rPr lang="en-US" dirty="0"/>
                        <a:t>12-Month Goal (Future)</a:t>
                      </a:r>
                    </a:p>
                  </a:txBody>
                  <a:tcPr/>
                </a:tc>
                <a:extLst>
                  <a:ext uri="{0D108BD9-81ED-4DB2-BD59-A6C34878D82A}">
                    <a16:rowId xmlns:a16="http://schemas.microsoft.com/office/drawing/2014/main" val="1158675754"/>
                  </a:ext>
                </a:extLst>
              </a:tr>
              <a:tr h="852052">
                <a:tc>
                  <a:txBody>
                    <a:bodyPr/>
                    <a:lstStyle/>
                    <a:p>
                      <a:r>
                        <a:rPr lang="en-US" dirty="0"/>
                        <a:t>Marketing (leads or marketing $)</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250082299"/>
                  </a:ext>
                </a:extLst>
              </a:tr>
              <a:tr h="852052">
                <a:tc>
                  <a:txBody>
                    <a:bodyPr/>
                    <a:lstStyle/>
                    <a:p>
                      <a:r>
                        <a:rPr lang="en-US" dirty="0"/>
                        <a:t>Sales (# of sales or sales in $)</a:t>
                      </a:r>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814067777"/>
                  </a:ext>
                </a:extLst>
              </a:tr>
              <a:tr h="852052">
                <a:tc>
                  <a:txBody>
                    <a:bodyPr/>
                    <a:lstStyle/>
                    <a:p>
                      <a:r>
                        <a:rPr lang="en-US" dirty="0"/>
                        <a:t>Profit ($)</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539186224"/>
                  </a:ext>
                </a:extLst>
              </a:tr>
            </a:tbl>
          </a:graphicData>
        </a:graphic>
      </p:graphicFrame>
      <p:pic>
        <p:nvPicPr>
          <p:cNvPr id="5" name="Picture 4" descr="A picture containing icon&#10;&#10;Description automatically generated">
            <a:extLst>
              <a:ext uri="{FF2B5EF4-FFF2-40B4-BE49-F238E27FC236}">
                <a16:creationId xmlns:a16="http://schemas.microsoft.com/office/drawing/2014/main" id="{424A1E9E-C12D-3145-D689-410E2E1EAD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897875" cy="1474469"/>
          </a:xfrm>
          <a:prstGeom prst="rect">
            <a:avLst/>
          </a:prstGeom>
        </p:spPr>
      </p:pic>
    </p:spTree>
    <p:extLst>
      <p:ext uri="{BB962C8B-B14F-4D97-AF65-F5344CB8AC3E}">
        <p14:creationId xmlns:p14="http://schemas.microsoft.com/office/powerpoint/2010/main" val="3114445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912775-B407-466A-B047-EFB4624B2F64}"/>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DF24E1F-24A4-4D52-8ACF-B4AAE1F7C21F}"/>
              </a:ext>
            </a:extLst>
          </p:cNvPr>
          <p:cNvSpPr/>
          <p:nvPr/>
        </p:nvSpPr>
        <p:spPr>
          <a:xfrm>
            <a:off x="0" y="171450"/>
            <a:ext cx="121920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800" dirty="0">
                <a:latin typeface="Arial Black" panose="020B0A04020102020204" pitchFamily="34" charset="0"/>
              </a:rPr>
              <a:t>           </a:t>
            </a:r>
            <a:r>
              <a:rPr lang="en-US" sz="4000" dirty="0">
                <a:latin typeface="Arial Black" panose="020B0A04020102020204" pitchFamily="34" charset="0"/>
              </a:rPr>
              <a:t>3 things I learned…</a:t>
            </a:r>
          </a:p>
        </p:txBody>
      </p:sp>
      <p:sp>
        <p:nvSpPr>
          <p:cNvPr id="11" name="TextBox 10">
            <a:extLst>
              <a:ext uri="{FF2B5EF4-FFF2-40B4-BE49-F238E27FC236}">
                <a16:creationId xmlns:a16="http://schemas.microsoft.com/office/drawing/2014/main" id="{47AA265B-A027-4B83-BB5A-41D4E8BC1A67}"/>
              </a:ext>
            </a:extLst>
          </p:cNvPr>
          <p:cNvSpPr txBox="1"/>
          <p:nvPr/>
        </p:nvSpPr>
        <p:spPr>
          <a:xfrm>
            <a:off x="152400" y="5132844"/>
            <a:ext cx="11545648" cy="707886"/>
          </a:xfrm>
          <a:prstGeom prst="rect">
            <a:avLst/>
          </a:prstGeom>
          <a:noFill/>
        </p:spPr>
        <p:txBody>
          <a:bodyPr wrap="square" rtlCol="0">
            <a:spAutoFit/>
          </a:bodyPr>
          <a:lstStyle/>
          <a:p>
            <a:pPr algn="l"/>
            <a:r>
              <a:rPr lang="en-US" sz="2000" dirty="0">
                <a:solidFill>
                  <a:srgbClr val="00B050"/>
                </a:solidFill>
                <a:latin typeface="Arial" panose="020B0604020202020204" pitchFamily="34" charset="0"/>
                <a:cs typeface="Arial" panose="020B0604020202020204" pitchFamily="34" charset="0"/>
              </a:rPr>
              <a:t>(In one minute, describe three things you learned or gained during the program and how that info will help you plan the growth of your business.) </a:t>
            </a:r>
            <a:endParaRPr lang="en-US" sz="2400" b="0" i="0" dirty="0">
              <a:solidFill>
                <a:srgbClr val="252525"/>
              </a:solidFill>
              <a:effectLst/>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8218094A-0CBD-4960-BE47-7F42BBCFEEFB}"/>
              </a:ext>
            </a:extLst>
          </p:cNvPr>
          <p:cNvSpPr>
            <a:spLocks noGrp="1"/>
          </p:cNvSpPr>
          <p:nvPr>
            <p:ph type="sldNum" sz="quarter" idx="12"/>
          </p:nvPr>
        </p:nvSpPr>
        <p:spPr/>
        <p:txBody>
          <a:bodyPr/>
          <a:lstStyle/>
          <a:p>
            <a:fld id="{191D20A0-21D1-4629-B849-D07C9ACC26A2}" type="slidenum">
              <a:rPr lang="en-US" smtClean="0"/>
              <a:t>14</a:t>
            </a:fld>
            <a:endParaRPr lang="en-US" dirty="0"/>
          </a:p>
        </p:txBody>
      </p:sp>
      <p:sp>
        <p:nvSpPr>
          <p:cNvPr id="12" name="Rectangle 11">
            <a:extLst>
              <a:ext uri="{FF2B5EF4-FFF2-40B4-BE49-F238E27FC236}">
                <a16:creationId xmlns:a16="http://schemas.microsoft.com/office/drawing/2014/main" id="{BCAD452E-97CD-4A70-9D3D-FB44847B416C}"/>
              </a:ext>
            </a:extLst>
          </p:cNvPr>
          <p:cNvSpPr/>
          <p:nvPr/>
        </p:nvSpPr>
        <p:spPr>
          <a:xfrm>
            <a:off x="4601028" y="1017270"/>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5">
            <a:extLst>
              <a:ext uri="{FF2B5EF4-FFF2-40B4-BE49-F238E27FC236}">
                <a16:creationId xmlns:a16="http://schemas.microsoft.com/office/drawing/2014/main" id="{C44BB58D-23B6-97A1-69E6-5E6025817495}"/>
              </a:ext>
            </a:extLst>
          </p:cNvPr>
          <p:cNvGraphicFramePr>
            <a:graphicFrameLocks noGrp="1"/>
          </p:cNvGraphicFramePr>
          <p:nvPr>
            <p:extLst>
              <p:ext uri="{D42A27DB-BD31-4B8C-83A1-F6EECF244321}">
                <p14:modId xmlns:p14="http://schemas.microsoft.com/office/powerpoint/2010/main" val="4077000768"/>
              </p:ext>
            </p:extLst>
          </p:nvPr>
        </p:nvGraphicFramePr>
        <p:xfrm>
          <a:off x="152400" y="1645920"/>
          <a:ext cx="11887200" cy="3394712"/>
        </p:xfrm>
        <a:graphic>
          <a:graphicData uri="http://schemas.openxmlformats.org/drawingml/2006/table">
            <a:tbl>
              <a:tblPr firstRow="1" bandRow="1">
                <a:tableStyleId>{22838BEF-8BB2-4498-84A7-C5851F593DF1}</a:tableStyleId>
              </a:tblPr>
              <a:tblGrid>
                <a:gridCol w="5943600">
                  <a:extLst>
                    <a:ext uri="{9D8B030D-6E8A-4147-A177-3AD203B41FA5}">
                      <a16:colId xmlns:a16="http://schemas.microsoft.com/office/drawing/2014/main" val="1896076388"/>
                    </a:ext>
                  </a:extLst>
                </a:gridCol>
                <a:gridCol w="5943600">
                  <a:extLst>
                    <a:ext uri="{9D8B030D-6E8A-4147-A177-3AD203B41FA5}">
                      <a16:colId xmlns:a16="http://schemas.microsoft.com/office/drawing/2014/main" val="3574149327"/>
                    </a:ext>
                  </a:extLst>
                </a:gridCol>
              </a:tblGrid>
              <a:tr h="848678">
                <a:tc>
                  <a:txBody>
                    <a:bodyPr/>
                    <a:lstStyle/>
                    <a:p>
                      <a:r>
                        <a:rPr lang="en-US" dirty="0"/>
                        <a:t>What I learned/ gained</a:t>
                      </a:r>
                    </a:p>
                  </a:txBody>
                  <a:tcPr/>
                </a:tc>
                <a:tc>
                  <a:txBody>
                    <a:bodyPr/>
                    <a:lstStyle/>
                    <a:p>
                      <a:r>
                        <a:rPr lang="en-US" dirty="0"/>
                        <a:t>Significance to the growth of my business</a:t>
                      </a:r>
                    </a:p>
                  </a:txBody>
                  <a:tcPr/>
                </a:tc>
                <a:extLst>
                  <a:ext uri="{0D108BD9-81ED-4DB2-BD59-A6C34878D82A}">
                    <a16:rowId xmlns:a16="http://schemas.microsoft.com/office/drawing/2014/main" val="505038278"/>
                  </a:ext>
                </a:extLst>
              </a:tr>
              <a:tr h="848678">
                <a:tc>
                  <a:txBody>
                    <a:bodyPr/>
                    <a:lstStyle/>
                    <a:p>
                      <a:endParaRPr lang="en-US"/>
                    </a:p>
                  </a:txBody>
                  <a:tcPr/>
                </a:tc>
                <a:tc>
                  <a:txBody>
                    <a:bodyPr/>
                    <a:lstStyle/>
                    <a:p>
                      <a:endParaRPr lang="en-US"/>
                    </a:p>
                  </a:txBody>
                  <a:tcPr/>
                </a:tc>
                <a:extLst>
                  <a:ext uri="{0D108BD9-81ED-4DB2-BD59-A6C34878D82A}">
                    <a16:rowId xmlns:a16="http://schemas.microsoft.com/office/drawing/2014/main" val="931344556"/>
                  </a:ext>
                </a:extLst>
              </a:tr>
              <a:tr h="848678">
                <a:tc>
                  <a:txBody>
                    <a:bodyPr/>
                    <a:lstStyle/>
                    <a:p>
                      <a:endParaRPr lang="en-US" dirty="0"/>
                    </a:p>
                  </a:txBody>
                  <a:tcPr/>
                </a:tc>
                <a:tc>
                  <a:txBody>
                    <a:bodyPr/>
                    <a:lstStyle/>
                    <a:p>
                      <a:endParaRPr lang="en-US"/>
                    </a:p>
                  </a:txBody>
                  <a:tcPr/>
                </a:tc>
                <a:extLst>
                  <a:ext uri="{0D108BD9-81ED-4DB2-BD59-A6C34878D82A}">
                    <a16:rowId xmlns:a16="http://schemas.microsoft.com/office/drawing/2014/main" val="4040887989"/>
                  </a:ext>
                </a:extLst>
              </a:tr>
              <a:tr h="848678">
                <a:tc>
                  <a:txBody>
                    <a:bodyPr/>
                    <a:lstStyle/>
                    <a:p>
                      <a:endParaRPr lang="en-US"/>
                    </a:p>
                  </a:txBody>
                  <a:tcPr/>
                </a:tc>
                <a:tc>
                  <a:txBody>
                    <a:bodyPr/>
                    <a:lstStyle/>
                    <a:p>
                      <a:endParaRPr lang="en-US" dirty="0"/>
                    </a:p>
                  </a:txBody>
                  <a:tcPr/>
                </a:tc>
                <a:extLst>
                  <a:ext uri="{0D108BD9-81ED-4DB2-BD59-A6C34878D82A}">
                    <a16:rowId xmlns:a16="http://schemas.microsoft.com/office/drawing/2014/main" val="2347632891"/>
                  </a:ext>
                </a:extLst>
              </a:tr>
            </a:tbl>
          </a:graphicData>
        </a:graphic>
      </p:graphicFrame>
      <p:pic>
        <p:nvPicPr>
          <p:cNvPr id="6" name="Picture 5" descr="A picture containing icon&#10;&#10;Description automatically generated">
            <a:extLst>
              <a:ext uri="{FF2B5EF4-FFF2-40B4-BE49-F238E27FC236}">
                <a16:creationId xmlns:a16="http://schemas.microsoft.com/office/drawing/2014/main" id="{91B19002-BE8F-34EF-E3B9-376216E8EB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897875" cy="1474469"/>
          </a:xfrm>
          <a:prstGeom prst="rect">
            <a:avLst/>
          </a:prstGeom>
        </p:spPr>
      </p:pic>
    </p:spTree>
    <p:extLst>
      <p:ext uri="{BB962C8B-B14F-4D97-AF65-F5344CB8AC3E}">
        <p14:creationId xmlns:p14="http://schemas.microsoft.com/office/powerpoint/2010/main" val="533935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912775-B407-466A-B047-EFB4624B2F64}"/>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DF24E1F-24A4-4D52-8ACF-B4AAE1F7C21F}"/>
              </a:ext>
            </a:extLst>
          </p:cNvPr>
          <p:cNvSpPr/>
          <p:nvPr/>
        </p:nvSpPr>
        <p:spPr>
          <a:xfrm>
            <a:off x="0" y="171450"/>
            <a:ext cx="121920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3600" dirty="0">
                <a:latin typeface="Arial Black" panose="020B0A04020102020204" pitchFamily="34" charset="0"/>
              </a:rPr>
              <a:t>                  Next Steps </a:t>
            </a:r>
          </a:p>
        </p:txBody>
      </p:sp>
      <p:sp>
        <p:nvSpPr>
          <p:cNvPr id="11" name="TextBox 10">
            <a:extLst>
              <a:ext uri="{FF2B5EF4-FFF2-40B4-BE49-F238E27FC236}">
                <a16:creationId xmlns:a16="http://schemas.microsoft.com/office/drawing/2014/main" id="{47AA265B-A027-4B83-BB5A-41D4E8BC1A67}"/>
              </a:ext>
            </a:extLst>
          </p:cNvPr>
          <p:cNvSpPr txBox="1"/>
          <p:nvPr/>
        </p:nvSpPr>
        <p:spPr>
          <a:xfrm>
            <a:off x="152400" y="5190659"/>
            <a:ext cx="11596426" cy="1015663"/>
          </a:xfrm>
          <a:prstGeom prst="rect">
            <a:avLst/>
          </a:prstGeom>
          <a:noFill/>
        </p:spPr>
        <p:txBody>
          <a:bodyPr wrap="square" rtlCol="0">
            <a:spAutoFit/>
          </a:bodyPr>
          <a:lstStyle/>
          <a:p>
            <a:r>
              <a:rPr lang="en-US" sz="2000" dirty="0">
                <a:solidFill>
                  <a:srgbClr val="00B050"/>
                </a:solidFill>
                <a:latin typeface="Arial" panose="020B0604020202020204" pitchFamily="34" charset="0"/>
                <a:cs typeface="Arial" panose="020B0604020202020204" pitchFamily="34" charset="0"/>
              </a:rPr>
              <a:t>(In one minute, describe 3 steps you plan to take in the next 6 to 12 months to grow your company. Examples: hire more people; open new location; win more contracts; reduce expenses; enhance marketing; open a line of credit; hit certain sales goals…)</a:t>
            </a:r>
            <a:endParaRPr lang="en-US" sz="20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9211601B-AE3F-4CFD-B60F-82156F6AB42B}"/>
              </a:ext>
            </a:extLst>
          </p:cNvPr>
          <p:cNvSpPr>
            <a:spLocks noGrp="1"/>
          </p:cNvSpPr>
          <p:nvPr>
            <p:ph type="sldNum" sz="quarter" idx="12"/>
          </p:nvPr>
        </p:nvSpPr>
        <p:spPr/>
        <p:txBody>
          <a:bodyPr/>
          <a:lstStyle/>
          <a:p>
            <a:fld id="{191D20A0-21D1-4629-B849-D07C9ACC26A2}" type="slidenum">
              <a:rPr lang="en-US" smtClean="0"/>
              <a:t>15</a:t>
            </a:fld>
            <a:endParaRPr lang="en-US" dirty="0"/>
          </a:p>
        </p:txBody>
      </p:sp>
      <p:sp>
        <p:nvSpPr>
          <p:cNvPr id="12" name="Rectangle 11">
            <a:extLst>
              <a:ext uri="{FF2B5EF4-FFF2-40B4-BE49-F238E27FC236}">
                <a16:creationId xmlns:a16="http://schemas.microsoft.com/office/drawing/2014/main" id="{80AB7D77-5872-42D6-B9D5-90DA5267BAB4}"/>
              </a:ext>
            </a:extLst>
          </p:cNvPr>
          <p:cNvSpPr/>
          <p:nvPr/>
        </p:nvSpPr>
        <p:spPr>
          <a:xfrm>
            <a:off x="4601028" y="1017270"/>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5">
            <a:extLst>
              <a:ext uri="{FF2B5EF4-FFF2-40B4-BE49-F238E27FC236}">
                <a16:creationId xmlns:a16="http://schemas.microsoft.com/office/drawing/2014/main" id="{A4A607B0-84D0-DD28-3A27-D017E4D772C3}"/>
              </a:ext>
            </a:extLst>
          </p:cNvPr>
          <p:cNvGraphicFramePr>
            <a:graphicFrameLocks noGrp="1"/>
          </p:cNvGraphicFramePr>
          <p:nvPr>
            <p:extLst>
              <p:ext uri="{D42A27DB-BD31-4B8C-83A1-F6EECF244321}">
                <p14:modId xmlns:p14="http://schemas.microsoft.com/office/powerpoint/2010/main" val="1013246968"/>
              </p:ext>
            </p:extLst>
          </p:nvPr>
        </p:nvGraphicFramePr>
        <p:xfrm>
          <a:off x="152400" y="1645920"/>
          <a:ext cx="11887200" cy="3394712"/>
        </p:xfrm>
        <a:graphic>
          <a:graphicData uri="http://schemas.openxmlformats.org/drawingml/2006/table">
            <a:tbl>
              <a:tblPr firstRow="1" bandRow="1">
                <a:tableStyleId>{22838BEF-8BB2-4498-84A7-C5851F593DF1}</a:tableStyleId>
              </a:tblPr>
              <a:tblGrid>
                <a:gridCol w="8508190">
                  <a:extLst>
                    <a:ext uri="{9D8B030D-6E8A-4147-A177-3AD203B41FA5}">
                      <a16:colId xmlns:a16="http://schemas.microsoft.com/office/drawing/2014/main" val="1896076388"/>
                    </a:ext>
                  </a:extLst>
                </a:gridCol>
                <a:gridCol w="3379010">
                  <a:extLst>
                    <a:ext uri="{9D8B030D-6E8A-4147-A177-3AD203B41FA5}">
                      <a16:colId xmlns:a16="http://schemas.microsoft.com/office/drawing/2014/main" val="3574149327"/>
                    </a:ext>
                  </a:extLst>
                </a:gridCol>
              </a:tblGrid>
              <a:tr h="848678">
                <a:tc>
                  <a:txBody>
                    <a:bodyPr/>
                    <a:lstStyle/>
                    <a:p>
                      <a:r>
                        <a:rPr lang="en-US" dirty="0"/>
                        <a:t>Next Steps </a:t>
                      </a:r>
                    </a:p>
                  </a:txBody>
                  <a:tcPr/>
                </a:tc>
                <a:tc>
                  <a:txBody>
                    <a:bodyPr/>
                    <a:lstStyle/>
                    <a:p>
                      <a:r>
                        <a:rPr lang="en-US" dirty="0"/>
                        <a:t>Timeframe</a:t>
                      </a:r>
                    </a:p>
                  </a:txBody>
                  <a:tcPr/>
                </a:tc>
                <a:extLst>
                  <a:ext uri="{0D108BD9-81ED-4DB2-BD59-A6C34878D82A}">
                    <a16:rowId xmlns:a16="http://schemas.microsoft.com/office/drawing/2014/main" val="505038278"/>
                  </a:ext>
                </a:extLst>
              </a:tr>
              <a:tr h="848678">
                <a:tc>
                  <a:txBody>
                    <a:bodyPr/>
                    <a:lstStyle/>
                    <a:p>
                      <a:endParaRPr lang="en-US"/>
                    </a:p>
                  </a:txBody>
                  <a:tcPr/>
                </a:tc>
                <a:tc>
                  <a:txBody>
                    <a:bodyPr/>
                    <a:lstStyle/>
                    <a:p>
                      <a:endParaRPr lang="en-US"/>
                    </a:p>
                  </a:txBody>
                  <a:tcPr/>
                </a:tc>
                <a:extLst>
                  <a:ext uri="{0D108BD9-81ED-4DB2-BD59-A6C34878D82A}">
                    <a16:rowId xmlns:a16="http://schemas.microsoft.com/office/drawing/2014/main" val="931344556"/>
                  </a:ext>
                </a:extLst>
              </a:tr>
              <a:tr h="848678">
                <a:tc>
                  <a:txBody>
                    <a:bodyPr/>
                    <a:lstStyle/>
                    <a:p>
                      <a:endParaRPr lang="en-US"/>
                    </a:p>
                  </a:txBody>
                  <a:tcPr/>
                </a:tc>
                <a:tc>
                  <a:txBody>
                    <a:bodyPr/>
                    <a:lstStyle/>
                    <a:p>
                      <a:endParaRPr lang="en-US"/>
                    </a:p>
                  </a:txBody>
                  <a:tcPr/>
                </a:tc>
                <a:extLst>
                  <a:ext uri="{0D108BD9-81ED-4DB2-BD59-A6C34878D82A}">
                    <a16:rowId xmlns:a16="http://schemas.microsoft.com/office/drawing/2014/main" val="4040887989"/>
                  </a:ext>
                </a:extLst>
              </a:tr>
              <a:tr h="848678">
                <a:tc>
                  <a:txBody>
                    <a:bodyPr/>
                    <a:lstStyle/>
                    <a:p>
                      <a:endParaRPr lang="en-US"/>
                    </a:p>
                  </a:txBody>
                  <a:tcPr/>
                </a:tc>
                <a:tc>
                  <a:txBody>
                    <a:bodyPr/>
                    <a:lstStyle/>
                    <a:p>
                      <a:endParaRPr lang="en-US" dirty="0"/>
                    </a:p>
                  </a:txBody>
                  <a:tcPr/>
                </a:tc>
                <a:extLst>
                  <a:ext uri="{0D108BD9-81ED-4DB2-BD59-A6C34878D82A}">
                    <a16:rowId xmlns:a16="http://schemas.microsoft.com/office/drawing/2014/main" val="2347632891"/>
                  </a:ext>
                </a:extLst>
              </a:tr>
            </a:tbl>
          </a:graphicData>
        </a:graphic>
      </p:graphicFrame>
      <p:pic>
        <p:nvPicPr>
          <p:cNvPr id="5" name="Picture 4" descr="A picture containing icon&#10;&#10;Description automatically generated">
            <a:extLst>
              <a:ext uri="{FF2B5EF4-FFF2-40B4-BE49-F238E27FC236}">
                <a16:creationId xmlns:a16="http://schemas.microsoft.com/office/drawing/2014/main" id="{FCDB4E46-DD96-04A4-3308-75E1CE8508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897875" cy="1474469"/>
          </a:xfrm>
          <a:prstGeom prst="rect">
            <a:avLst/>
          </a:prstGeom>
        </p:spPr>
      </p:pic>
    </p:spTree>
    <p:extLst>
      <p:ext uri="{BB962C8B-B14F-4D97-AF65-F5344CB8AC3E}">
        <p14:creationId xmlns:p14="http://schemas.microsoft.com/office/powerpoint/2010/main" val="872484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912775-B407-466A-B047-EFB4624B2F64}"/>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DF24E1F-24A4-4D52-8ACF-B4AAE1F7C21F}"/>
              </a:ext>
            </a:extLst>
          </p:cNvPr>
          <p:cNvSpPr/>
          <p:nvPr/>
        </p:nvSpPr>
        <p:spPr>
          <a:xfrm>
            <a:off x="0" y="205740"/>
            <a:ext cx="121158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800" dirty="0">
                <a:latin typeface="Arial Black" panose="020B0A04020102020204" pitchFamily="34" charset="0"/>
              </a:rPr>
              <a:t>                    </a:t>
            </a:r>
            <a:r>
              <a:rPr lang="en-US" sz="4000" dirty="0">
                <a:latin typeface="Arial Black" panose="020B0A04020102020204" pitchFamily="34" charset="0"/>
              </a:rPr>
              <a:t>Thank You/ Q&amp;A  </a:t>
            </a:r>
          </a:p>
        </p:txBody>
      </p:sp>
      <p:sp>
        <p:nvSpPr>
          <p:cNvPr id="11" name="TextBox 10">
            <a:extLst>
              <a:ext uri="{FF2B5EF4-FFF2-40B4-BE49-F238E27FC236}">
                <a16:creationId xmlns:a16="http://schemas.microsoft.com/office/drawing/2014/main" id="{47AA265B-A027-4B83-BB5A-41D4E8BC1A67}"/>
              </a:ext>
            </a:extLst>
          </p:cNvPr>
          <p:cNvSpPr txBox="1"/>
          <p:nvPr/>
        </p:nvSpPr>
        <p:spPr>
          <a:xfrm>
            <a:off x="155307" y="5212080"/>
            <a:ext cx="12036693" cy="707886"/>
          </a:xfrm>
          <a:prstGeom prst="rect">
            <a:avLst/>
          </a:prstGeom>
          <a:noFill/>
        </p:spPr>
        <p:txBody>
          <a:bodyPr wrap="square" rtlCol="0">
            <a:spAutoFit/>
          </a:bodyPr>
          <a:lstStyle/>
          <a:p>
            <a:r>
              <a:rPr lang="en-US" sz="2000" dirty="0">
                <a:solidFill>
                  <a:srgbClr val="00B050"/>
                </a:solidFill>
                <a:latin typeface="Arial" panose="020B0604020202020204" pitchFamily="34" charset="0"/>
                <a:cs typeface="Arial" panose="020B0604020202020204" pitchFamily="34" charset="0"/>
              </a:rPr>
              <a:t>(Judges, I am _______ (your name) and my business is _______ (name of business). My email address is ____________. I am ready to answer your questions. Thank you for your time!)</a:t>
            </a:r>
          </a:p>
        </p:txBody>
      </p:sp>
      <p:sp>
        <p:nvSpPr>
          <p:cNvPr id="3" name="Slide Number Placeholder 2">
            <a:extLst>
              <a:ext uri="{FF2B5EF4-FFF2-40B4-BE49-F238E27FC236}">
                <a16:creationId xmlns:a16="http://schemas.microsoft.com/office/drawing/2014/main" id="{9211601B-AE3F-4CFD-B60F-82156F6AB42B}"/>
              </a:ext>
            </a:extLst>
          </p:cNvPr>
          <p:cNvSpPr>
            <a:spLocks noGrp="1"/>
          </p:cNvSpPr>
          <p:nvPr>
            <p:ph type="sldNum" sz="quarter" idx="12"/>
          </p:nvPr>
        </p:nvSpPr>
        <p:spPr/>
        <p:txBody>
          <a:bodyPr/>
          <a:lstStyle/>
          <a:p>
            <a:fld id="{191D20A0-21D1-4629-B849-D07C9ACC26A2}" type="slidenum">
              <a:rPr lang="en-US" smtClean="0"/>
              <a:t>16</a:t>
            </a:fld>
            <a:endParaRPr lang="en-US" dirty="0"/>
          </a:p>
        </p:txBody>
      </p:sp>
      <p:sp>
        <p:nvSpPr>
          <p:cNvPr id="5" name="Rectangle: Rounded Corners 4">
            <a:extLst>
              <a:ext uri="{FF2B5EF4-FFF2-40B4-BE49-F238E27FC236}">
                <a16:creationId xmlns:a16="http://schemas.microsoft.com/office/drawing/2014/main" id="{C45170C9-C8EA-446C-B6CE-54FC73D2D206}"/>
              </a:ext>
            </a:extLst>
          </p:cNvPr>
          <p:cNvSpPr/>
          <p:nvPr/>
        </p:nvSpPr>
        <p:spPr>
          <a:xfrm>
            <a:off x="9330266" y="1645920"/>
            <a:ext cx="2585156" cy="1952978"/>
          </a:xfrm>
          <a:prstGeom prst="roundRect">
            <a:avLst/>
          </a:prstGeom>
          <a:solidFill>
            <a:srgbClr val="1A5E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Logo</a:t>
            </a:r>
          </a:p>
        </p:txBody>
      </p:sp>
      <p:sp>
        <p:nvSpPr>
          <p:cNvPr id="10" name="Rectangle 9">
            <a:extLst>
              <a:ext uri="{FF2B5EF4-FFF2-40B4-BE49-F238E27FC236}">
                <a16:creationId xmlns:a16="http://schemas.microsoft.com/office/drawing/2014/main" id="{0C0FB046-6553-46A5-BB6A-7A72D3C7CA48}"/>
              </a:ext>
            </a:extLst>
          </p:cNvPr>
          <p:cNvSpPr/>
          <p:nvPr/>
        </p:nvSpPr>
        <p:spPr>
          <a:xfrm>
            <a:off x="4601028" y="1017270"/>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a:extLst>
              <a:ext uri="{FF2B5EF4-FFF2-40B4-BE49-F238E27FC236}">
                <a16:creationId xmlns:a16="http://schemas.microsoft.com/office/drawing/2014/main" id="{8FC950E6-33E5-5772-80AF-83838B4FFE99}"/>
              </a:ext>
            </a:extLst>
          </p:cNvPr>
          <p:cNvGraphicFramePr>
            <a:graphicFrameLocks noGrp="1"/>
          </p:cNvGraphicFramePr>
          <p:nvPr>
            <p:extLst>
              <p:ext uri="{D42A27DB-BD31-4B8C-83A1-F6EECF244321}">
                <p14:modId xmlns:p14="http://schemas.microsoft.com/office/powerpoint/2010/main" val="107731298"/>
              </p:ext>
            </p:extLst>
          </p:nvPr>
        </p:nvGraphicFramePr>
        <p:xfrm>
          <a:off x="152400" y="1645920"/>
          <a:ext cx="8974667" cy="3394712"/>
        </p:xfrm>
        <a:graphic>
          <a:graphicData uri="http://schemas.openxmlformats.org/drawingml/2006/table">
            <a:tbl>
              <a:tblPr firstRow="1" bandRow="1">
                <a:tableStyleId>{22838BEF-8BB2-4498-84A7-C5851F593DF1}</a:tableStyleId>
              </a:tblPr>
              <a:tblGrid>
                <a:gridCol w="2403472">
                  <a:extLst>
                    <a:ext uri="{9D8B030D-6E8A-4147-A177-3AD203B41FA5}">
                      <a16:colId xmlns:a16="http://schemas.microsoft.com/office/drawing/2014/main" val="1896076388"/>
                    </a:ext>
                  </a:extLst>
                </a:gridCol>
                <a:gridCol w="6571195">
                  <a:extLst>
                    <a:ext uri="{9D8B030D-6E8A-4147-A177-3AD203B41FA5}">
                      <a16:colId xmlns:a16="http://schemas.microsoft.com/office/drawing/2014/main" val="3574149327"/>
                    </a:ext>
                  </a:extLst>
                </a:gridCol>
              </a:tblGrid>
              <a:tr h="848678">
                <a:tc>
                  <a:txBody>
                    <a:bodyPr/>
                    <a:lstStyle/>
                    <a:p>
                      <a:r>
                        <a:rPr lang="en-US" b="1" dirty="0"/>
                        <a:t>Business Owner</a:t>
                      </a:r>
                    </a:p>
                  </a:txBody>
                  <a:tcPr/>
                </a:tc>
                <a:tc>
                  <a:txBody>
                    <a:bodyPr/>
                    <a:lstStyle/>
                    <a:p>
                      <a:endParaRPr lang="en-US" dirty="0"/>
                    </a:p>
                  </a:txBody>
                  <a:tcPr/>
                </a:tc>
                <a:extLst>
                  <a:ext uri="{0D108BD9-81ED-4DB2-BD59-A6C34878D82A}">
                    <a16:rowId xmlns:a16="http://schemas.microsoft.com/office/drawing/2014/main" val="505038278"/>
                  </a:ext>
                </a:extLst>
              </a:tr>
              <a:tr h="848678">
                <a:tc>
                  <a:txBody>
                    <a:bodyPr/>
                    <a:lstStyle/>
                    <a:p>
                      <a:r>
                        <a:rPr lang="en-US" b="1" dirty="0"/>
                        <a:t>Business Name</a:t>
                      </a:r>
                    </a:p>
                  </a:txBody>
                  <a:tcPr/>
                </a:tc>
                <a:tc>
                  <a:txBody>
                    <a:bodyPr/>
                    <a:lstStyle/>
                    <a:p>
                      <a:endParaRPr lang="en-US" dirty="0"/>
                    </a:p>
                  </a:txBody>
                  <a:tcPr/>
                </a:tc>
                <a:extLst>
                  <a:ext uri="{0D108BD9-81ED-4DB2-BD59-A6C34878D82A}">
                    <a16:rowId xmlns:a16="http://schemas.microsoft.com/office/drawing/2014/main" val="931344556"/>
                  </a:ext>
                </a:extLst>
              </a:tr>
              <a:tr h="848678">
                <a:tc>
                  <a:txBody>
                    <a:bodyPr/>
                    <a:lstStyle/>
                    <a:p>
                      <a:r>
                        <a:rPr lang="en-US" b="1" dirty="0"/>
                        <a:t>Website</a:t>
                      </a:r>
                    </a:p>
                  </a:txBody>
                  <a:tcPr/>
                </a:tc>
                <a:tc>
                  <a:txBody>
                    <a:bodyPr/>
                    <a:lstStyle/>
                    <a:p>
                      <a:endParaRPr lang="en-US"/>
                    </a:p>
                  </a:txBody>
                  <a:tcPr/>
                </a:tc>
                <a:extLst>
                  <a:ext uri="{0D108BD9-81ED-4DB2-BD59-A6C34878D82A}">
                    <a16:rowId xmlns:a16="http://schemas.microsoft.com/office/drawing/2014/main" val="4040887989"/>
                  </a:ext>
                </a:extLst>
              </a:tr>
              <a:tr h="848678">
                <a:tc>
                  <a:txBody>
                    <a:bodyPr/>
                    <a:lstStyle/>
                    <a:p>
                      <a:r>
                        <a:rPr lang="en-US" b="1" dirty="0"/>
                        <a:t>Email</a:t>
                      </a:r>
                    </a:p>
                  </a:txBody>
                  <a:tcPr/>
                </a:tc>
                <a:tc>
                  <a:txBody>
                    <a:bodyPr/>
                    <a:lstStyle/>
                    <a:p>
                      <a:endParaRPr lang="en-US" dirty="0"/>
                    </a:p>
                  </a:txBody>
                  <a:tcPr/>
                </a:tc>
                <a:extLst>
                  <a:ext uri="{0D108BD9-81ED-4DB2-BD59-A6C34878D82A}">
                    <a16:rowId xmlns:a16="http://schemas.microsoft.com/office/drawing/2014/main" val="2347632891"/>
                  </a:ext>
                </a:extLst>
              </a:tr>
            </a:tbl>
          </a:graphicData>
        </a:graphic>
      </p:graphicFrame>
      <p:pic>
        <p:nvPicPr>
          <p:cNvPr id="9" name="Picture 8" descr="A picture containing icon&#10;&#10;Description automatically generated">
            <a:extLst>
              <a:ext uri="{FF2B5EF4-FFF2-40B4-BE49-F238E27FC236}">
                <a16:creationId xmlns:a16="http://schemas.microsoft.com/office/drawing/2014/main" id="{D314266D-4275-0B5B-F142-CBB39D5C7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897875" cy="1474469"/>
          </a:xfrm>
          <a:prstGeom prst="rect">
            <a:avLst/>
          </a:prstGeom>
        </p:spPr>
      </p:pic>
    </p:spTree>
    <p:extLst>
      <p:ext uri="{BB962C8B-B14F-4D97-AF65-F5344CB8AC3E}">
        <p14:creationId xmlns:p14="http://schemas.microsoft.com/office/powerpoint/2010/main" val="286403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912775-B407-466A-B047-EFB4624B2F64}"/>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DF24E1F-24A4-4D52-8ACF-B4AAE1F7C21F}"/>
              </a:ext>
            </a:extLst>
          </p:cNvPr>
          <p:cNvSpPr/>
          <p:nvPr/>
        </p:nvSpPr>
        <p:spPr>
          <a:xfrm>
            <a:off x="0" y="171450"/>
            <a:ext cx="121920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000" dirty="0">
                <a:latin typeface="Arial Black" panose="020B0A04020102020204" pitchFamily="34" charset="0"/>
              </a:rPr>
              <a:t>Introduction</a:t>
            </a:r>
          </a:p>
        </p:txBody>
      </p:sp>
      <p:sp>
        <p:nvSpPr>
          <p:cNvPr id="11" name="TextBox 10">
            <a:extLst>
              <a:ext uri="{FF2B5EF4-FFF2-40B4-BE49-F238E27FC236}">
                <a16:creationId xmlns:a16="http://schemas.microsoft.com/office/drawing/2014/main" id="{47AA265B-A027-4B83-BB5A-41D4E8BC1A67}"/>
              </a:ext>
            </a:extLst>
          </p:cNvPr>
          <p:cNvSpPr txBox="1"/>
          <p:nvPr/>
        </p:nvSpPr>
        <p:spPr>
          <a:xfrm>
            <a:off x="171437" y="1953041"/>
            <a:ext cx="11680594" cy="415498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rial" panose="020B0604020202020204" pitchFamily="34" charset="0"/>
                <a:cs typeface="Arial" panose="020B0604020202020204" pitchFamily="34" charset="0"/>
              </a:rPr>
              <a:t>Business Owner</a:t>
            </a:r>
            <a:r>
              <a:rPr kumimoji="0" lang="en-US"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Name of Business: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rial" panose="020B0604020202020204" pitchFamily="34" charset="0"/>
                <a:cs typeface="Arial" panose="020B0604020202020204" pitchFamily="34" charset="0"/>
              </a:rPr>
              <a:t>Founded: </a:t>
            </a:r>
            <a:r>
              <a:rPr lang="en-US" sz="2400" dirty="0">
                <a:solidFill>
                  <a:srgbClr val="00B050"/>
                </a:solidFill>
                <a:latin typeface="Arial" panose="020B0604020202020204" pitchFamily="34" charset="0"/>
                <a:cs typeface="Arial" panose="020B0604020202020204" pitchFamily="34" charset="0"/>
              </a:rPr>
              <a:t>(year)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rial" panose="020B0604020202020204" pitchFamily="34" charset="0"/>
                <a:cs typeface="Arial" panose="020B0604020202020204" pitchFamily="34" charset="0"/>
              </a:rPr>
              <a:t>____________ </a:t>
            </a:r>
            <a:r>
              <a:rPr lang="en-US" sz="2400" dirty="0">
                <a:solidFill>
                  <a:srgbClr val="00B050"/>
                </a:solidFill>
                <a:latin typeface="Arial" panose="020B0604020202020204" pitchFamily="34" charset="0"/>
                <a:cs typeface="Arial" panose="020B0604020202020204" pitchFamily="34" charset="0"/>
              </a:rPr>
              <a:t>(business name) </a:t>
            </a:r>
            <a:r>
              <a:rPr lang="en-US" sz="2400" dirty="0">
                <a:latin typeface="Arial" panose="020B0604020202020204" pitchFamily="34" charset="0"/>
                <a:cs typeface="Arial" panose="020B0604020202020204" pitchFamily="34" charset="0"/>
              </a:rPr>
              <a:t>is a ____________ </a:t>
            </a:r>
            <a:r>
              <a:rPr lang="en-US" sz="2400" dirty="0">
                <a:solidFill>
                  <a:srgbClr val="00B050"/>
                </a:solidFill>
                <a:latin typeface="Arial" panose="020B0604020202020204" pitchFamily="34" charset="0"/>
                <a:cs typeface="Arial" panose="020B0604020202020204" pitchFamily="34" charset="0"/>
              </a:rPr>
              <a:t>(type of business) </a:t>
            </a:r>
            <a:r>
              <a:rPr lang="en-US" sz="2400" dirty="0">
                <a:latin typeface="Arial" panose="020B0604020202020204" pitchFamily="34" charset="0"/>
                <a:cs typeface="Arial" panose="020B0604020202020204" pitchFamily="34" charset="0"/>
              </a:rPr>
              <a:t>that provides ___________ </a:t>
            </a:r>
            <a:r>
              <a:rPr lang="en-US" sz="2400" dirty="0">
                <a:solidFill>
                  <a:srgbClr val="00B050"/>
                </a:solidFill>
                <a:latin typeface="Arial" panose="020B0604020202020204" pitchFamily="34" charset="0"/>
                <a:cs typeface="Arial" panose="020B0604020202020204" pitchFamily="34" charset="0"/>
              </a:rPr>
              <a:t>(type of services/ products) </a:t>
            </a:r>
            <a:r>
              <a:rPr lang="en-US" sz="2400" dirty="0">
                <a:latin typeface="Arial" panose="020B0604020202020204" pitchFamily="34" charset="0"/>
                <a:cs typeface="Arial" panose="020B0604020202020204" pitchFamily="34" charset="0"/>
              </a:rPr>
              <a:t>to ______________ </a:t>
            </a:r>
            <a:r>
              <a:rPr lang="en-US" sz="2400" dirty="0">
                <a:solidFill>
                  <a:srgbClr val="00B050"/>
                </a:solidFill>
                <a:latin typeface="Arial" panose="020B0604020202020204" pitchFamily="34" charset="0"/>
                <a:cs typeface="Arial" panose="020B0604020202020204" pitchFamily="34" charset="0"/>
              </a:rPr>
              <a:t>(type of customer/ client/ organization)</a:t>
            </a:r>
            <a:r>
              <a:rPr lang="en-US" sz="2400" dirty="0">
                <a:latin typeface="Arial" panose="020B0604020202020204" pitchFamily="34" charset="0"/>
                <a:cs typeface="Arial" panose="020B0604020202020204" pitchFamily="34" charset="0"/>
              </a:rPr>
              <a:t> in the ______________ </a:t>
            </a:r>
            <a:r>
              <a:rPr lang="en-US" sz="2400" dirty="0">
                <a:solidFill>
                  <a:srgbClr val="00B050"/>
                </a:solidFill>
                <a:latin typeface="Arial" panose="020B0604020202020204" pitchFamily="34" charset="0"/>
                <a:cs typeface="Arial" panose="020B0604020202020204" pitchFamily="34" charset="0"/>
              </a:rPr>
              <a:t>(geographical region)</a:t>
            </a:r>
            <a:r>
              <a:rPr lang="en-US" sz="2400" dirty="0">
                <a:latin typeface="Arial" panose="020B0604020202020204" pitchFamily="34" charset="0"/>
                <a:cs typeface="Arial" panose="020B0604020202020204" pitchFamily="34" charset="0"/>
              </a:rPr>
              <a:t>. Our _________ </a:t>
            </a:r>
            <a:r>
              <a:rPr lang="en-US" sz="2400" dirty="0">
                <a:solidFill>
                  <a:srgbClr val="00B050"/>
                </a:solidFill>
                <a:latin typeface="Arial" panose="020B0604020202020204" pitchFamily="34" charset="0"/>
                <a:cs typeface="Arial" panose="020B0604020202020204" pitchFamily="34" charset="0"/>
              </a:rPr>
              <a:t>(products/ services) </a:t>
            </a:r>
            <a:r>
              <a:rPr lang="en-US" sz="2400" dirty="0">
                <a:latin typeface="Arial" panose="020B0604020202020204" pitchFamily="34" charset="0"/>
                <a:cs typeface="Arial" panose="020B0604020202020204" pitchFamily="34" charset="0"/>
              </a:rPr>
              <a:t>help our clients/ patients/ customers _____________ </a:t>
            </a:r>
            <a:r>
              <a:rPr lang="en-US" sz="2400" dirty="0">
                <a:solidFill>
                  <a:srgbClr val="00B050"/>
                </a:solidFill>
                <a:latin typeface="Arial" panose="020B0604020202020204" pitchFamily="34" charset="0"/>
                <a:cs typeface="Arial" panose="020B0604020202020204" pitchFamily="34" charset="0"/>
              </a:rPr>
              <a:t>(what need your business fills)</a:t>
            </a:r>
            <a:r>
              <a:rPr lang="en-US" sz="2400" dirty="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9211601B-AE3F-4CFD-B60F-82156F6AB42B}"/>
              </a:ext>
            </a:extLst>
          </p:cNvPr>
          <p:cNvSpPr>
            <a:spLocks noGrp="1"/>
          </p:cNvSpPr>
          <p:nvPr>
            <p:ph type="sldNum" sz="quarter" idx="12"/>
          </p:nvPr>
        </p:nvSpPr>
        <p:spPr/>
        <p:txBody>
          <a:bodyPr/>
          <a:lstStyle/>
          <a:p>
            <a:fld id="{191D20A0-21D1-4629-B849-D07C9ACC26A2}" type="slidenum">
              <a:rPr lang="en-US" smtClean="0"/>
              <a:t>2</a:t>
            </a:fld>
            <a:endParaRPr lang="en-US" dirty="0"/>
          </a:p>
        </p:txBody>
      </p:sp>
      <p:sp>
        <p:nvSpPr>
          <p:cNvPr id="5" name="Rectangle: Rounded Corners 4">
            <a:extLst>
              <a:ext uri="{FF2B5EF4-FFF2-40B4-BE49-F238E27FC236}">
                <a16:creationId xmlns:a16="http://schemas.microsoft.com/office/drawing/2014/main" id="{223841F6-25E4-4333-8E3C-C816EDF18435}"/>
              </a:ext>
            </a:extLst>
          </p:cNvPr>
          <p:cNvSpPr/>
          <p:nvPr/>
        </p:nvSpPr>
        <p:spPr>
          <a:xfrm>
            <a:off x="9548446" y="1645920"/>
            <a:ext cx="2585156" cy="1952978"/>
          </a:xfrm>
          <a:prstGeom prst="roundRect">
            <a:avLst/>
          </a:prstGeom>
          <a:solidFill>
            <a:srgbClr val="1A5E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Logo</a:t>
            </a:r>
          </a:p>
        </p:txBody>
      </p:sp>
      <p:sp>
        <p:nvSpPr>
          <p:cNvPr id="12" name="Rectangle 11">
            <a:extLst>
              <a:ext uri="{FF2B5EF4-FFF2-40B4-BE49-F238E27FC236}">
                <a16:creationId xmlns:a16="http://schemas.microsoft.com/office/drawing/2014/main" id="{CD594D2F-BFA5-400A-98DC-F1A2FD6BFCB4}"/>
              </a:ext>
            </a:extLst>
          </p:cNvPr>
          <p:cNvSpPr/>
          <p:nvPr/>
        </p:nvSpPr>
        <p:spPr>
          <a:xfrm>
            <a:off x="4601028" y="1017270"/>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picture containing icon&#10;&#10;Description automatically generated">
            <a:extLst>
              <a:ext uri="{FF2B5EF4-FFF2-40B4-BE49-F238E27FC236}">
                <a16:creationId xmlns:a16="http://schemas.microsoft.com/office/drawing/2014/main" id="{D831D28D-946C-4B91-AE1A-3BD0F26225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897875" cy="1474469"/>
          </a:xfrm>
          <a:prstGeom prst="rect">
            <a:avLst/>
          </a:prstGeom>
        </p:spPr>
      </p:pic>
    </p:spTree>
    <p:extLst>
      <p:ext uri="{BB962C8B-B14F-4D97-AF65-F5344CB8AC3E}">
        <p14:creationId xmlns:p14="http://schemas.microsoft.com/office/powerpoint/2010/main" val="2834803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912775-B407-466A-B047-EFB4624B2F64}"/>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DF24E1F-24A4-4D52-8ACF-B4AAE1F7C21F}"/>
              </a:ext>
            </a:extLst>
          </p:cNvPr>
          <p:cNvSpPr/>
          <p:nvPr/>
        </p:nvSpPr>
        <p:spPr>
          <a:xfrm>
            <a:off x="0" y="171450"/>
            <a:ext cx="121920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000" dirty="0">
                <a:latin typeface="Arial Black" panose="020B0A04020102020204" pitchFamily="34" charset="0"/>
              </a:rPr>
              <a:t>Introduction</a:t>
            </a:r>
          </a:p>
        </p:txBody>
      </p:sp>
      <p:sp>
        <p:nvSpPr>
          <p:cNvPr id="11" name="TextBox 10">
            <a:extLst>
              <a:ext uri="{FF2B5EF4-FFF2-40B4-BE49-F238E27FC236}">
                <a16:creationId xmlns:a16="http://schemas.microsoft.com/office/drawing/2014/main" id="{47AA265B-A027-4B83-BB5A-41D4E8BC1A67}"/>
              </a:ext>
            </a:extLst>
          </p:cNvPr>
          <p:cNvSpPr txBox="1"/>
          <p:nvPr/>
        </p:nvSpPr>
        <p:spPr>
          <a:xfrm>
            <a:off x="155307" y="2138015"/>
            <a:ext cx="8935939" cy="39703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B050"/>
                </a:solidFill>
                <a:latin typeface="Arial" panose="020B0604020202020204" pitchFamily="34" charset="0"/>
                <a:cs typeface="Arial" panose="020B0604020202020204" pitchFamily="34" charset="0"/>
              </a:rPr>
              <a:t>Mission or Core Values or Company Culture or Why you started this business: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rgbClr val="00B050"/>
                </a:solidFill>
                <a:latin typeface="Arial" panose="020B0604020202020204" pitchFamily="34" charset="0"/>
                <a:cs typeface="Arial" panose="020B0604020202020204" pitchFamily="34" charset="0"/>
              </a:rPr>
              <a:t>(Your choice. In one minute, share something that lets the audience know what is important to you as the leader of your organization.)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srgbClr val="0C2E76"/>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C2E76"/>
              </a:solidFill>
              <a:effectLst/>
              <a:uLnTx/>
              <a:uFillTx/>
              <a:latin typeface="Arial" panose="020B0604020202020204" pitchFamily="34" charset="0"/>
              <a:ea typeface="+mn-ea"/>
              <a:cs typeface="Arial" panose="020B0604020202020204" pitchFamily="34" charset="0"/>
            </a:endParaRPr>
          </a:p>
        </p:txBody>
      </p:sp>
      <p:sp>
        <p:nvSpPr>
          <p:cNvPr id="3" name="Slide Number Placeholder 2">
            <a:extLst>
              <a:ext uri="{FF2B5EF4-FFF2-40B4-BE49-F238E27FC236}">
                <a16:creationId xmlns:a16="http://schemas.microsoft.com/office/drawing/2014/main" id="{9211601B-AE3F-4CFD-B60F-82156F6AB42B}"/>
              </a:ext>
            </a:extLst>
          </p:cNvPr>
          <p:cNvSpPr>
            <a:spLocks noGrp="1"/>
          </p:cNvSpPr>
          <p:nvPr>
            <p:ph type="sldNum" sz="quarter" idx="12"/>
          </p:nvPr>
        </p:nvSpPr>
        <p:spPr/>
        <p:txBody>
          <a:bodyPr/>
          <a:lstStyle/>
          <a:p>
            <a:fld id="{191D20A0-21D1-4629-B849-D07C9ACC26A2}" type="slidenum">
              <a:rPr lang="en-US" smtClean="0"/>
              <a:t>3</a:t>
            </a:fld>
            <a:endParaRPr lang="en-US" dirty="0"/>
          </a:p>
        </p:txBody>
      </p:sp>
      <p:sp>
        <p:nvSpPr>
          <p:cNvPr id="12" name="Rectangle 11">
            <a:extLst>
              <a:ext uri="{FF2B5EF4-FFF2-40B4-BE49-F238E27FC236}">
                <a16:creationId xmlns:a16="http://schemas.microsoft.com/office/drawing/2014/main" id="{CD594D2F-BFA5-400A-98DC-F1A2FD6BFCB4}"/>
              </a:ext>
            </a:extLst>
          </p:cNvPr>
          <p:cNvSpPr/>
          <p:nvPr/>
        </p:nvSpPr>
        <p:spPr>
          <a:xfrm>
            <a:off x="4601028" y="1017270"/>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1">
            <a:extLst>
              <a:ext uri="{FF2B5EF4-FFF2-40B4-BE49-F238E27FC236}">
                <a16:creationId xmlns:a16="http://schemas.microsoft.com/office/drawing/2014/main" id="{DDFE44B1-E933-47E0-D7D8-38D5FAA8F8BC}"/>
              </a:ext>
            </a:extLst>
          </p:cNvPr>
          <p:cNvSpPr/>
          <p:nvPr/>
        </p:nvSpPr>
        <p:spPr>
          <a:xfrm>
            <a:off x="9548446" y="1645920"/>
            <a:ext cx="2585156" cy="1952978"/>
          </a:xfrm>
          <a:prstGeom prst="roundRect">
            <a:avLst/>
          </a:prstGeom>
          <a:solidFill>
            <a:srgbClr val="1A5E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Logo</a:t>
            </a:r>
          </a:p>
        </p:txBody>
      </p:sp>
      <p:pic>
        <p:nvPicPr>
          <p:cNvPr id="6" name="Picture 5" descr="A picture containing icon&#10;&#10;Description automatically generated">
            <a:extLst>
              <a:ext uri="{FF2B5EF4-FFF2-40B4-BE49-F238E27FC236}">
                <a16:creationId xmlns:a16="http://schemas.microsoft.com/office/drawing/2014/main" id="{C9BB6C56-DD97-138D-20A1-4DAF2BFB57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897875" cy="1474469"/>
          </a:xfrm>
          <a:prstGeom prst="rect">
            <a:avLst/>
          </a:prstGeom>
        </p:spPr>
      </p:pic>
    </p:spTree>
    <p:extLst>
      <p:ext uri="{BB962C8B-B14F-4D97-AF65-F5344CB8AC3E}">
        <p14:creationId xmlns:p14="http://schemas.microsoft.com/office/powerpoint/2010/main" val="110301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912775-B407-466A-B047-EFB4624B2F64}"/>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DF24E1F-24A4-4D52-8ACF-B4AAE1F7C21F}"/>
              </a:ext>
            </a:extLst>
          </p:cNvPr>
          <p:cNvSpPr/>
          <p:nvPr/>
        </p:nvSpPr>
        <p:spPr>
          <a:xfrm>
            <a:off x="0" y="171450"/>
            <a:ext cx="121920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000" dirty="0">
                <a:latin typeface="Arial Black" panose="020B0A04020102020204" pitchFamily="34" charset="0"/>
              </a:rPr>
              <a:t>Past Challenges</a:t>
            </a:r>
          </a:p>
        </p:txBody>
      </p:sp>
      <p:sp>
        <p:nvSpPr>
          <p:cNvPr id="11" name="TextBox 10">
            <a:extLst>
              <a:ext uri="{FF2B5EF4-FFF2-40B4-BE49-F238E27FC236}">
                <a16:creationId xmlns:a16="http://schemas.microsoft.com/office/drawing/2014/main" id="{47AA265B-A027-4B83-BB5A-41D4E8BC1A67}"/>
              </a:ext>
            </a:extLst>
          </p:cNvPr>
          <p:cNvSpPr txBox="1"/>
          <p:nvPr/>
        </p:nvSpPr>
        <p:spPr>
          <a:xfrm>
            <a:off x="198966" y="4505000"/>
            <a:ext cx="11794067" cy="1015663"/>
          </a:xfrm>
          <a:prstGeom prst="rect">
            <a:avLst/>
          </a:prstGeom>
          <a:noFill/>
        </p:spPr>
        <p:txBody>
          <a:bodyPr wrap="square" rtlCol="0">
            <a:spAutoFit/>
          </a:bodyPr>
          <a:lstStyle/>
          <a:p>
            <a:r>
              <a:rPr lang="en-US" sz="2000" dirty="0">
                <a:solidFill>
                  <a:srgbClr val="00B050"/>
                </a:solidFill>
                <a:latin typeface="Arial" panose="020B0604020202020204" pitchFamily="34" charset="0"/>
                <a:cs typeface="Arial" panose="020B0604020202020204" pitchFamily="34" charset="0"/>
              </a:rPr>
              <a:t>(In one minute, describe 3 past challenges to the growth of your business… example: access to capital, hiring, scaling, technology, certifications. Also, describe the impact these challenges had on your growth.)</a:t>
            </a:r>
            <a:endParaRPr lang="en-US" sz="28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9211601B-AE3F-4CFD-B60F-82156F6AB42B}"/>
              </a:ext>
            </a:extLst>
          </p:cNvPr>
          <p:cNvSpPr>
            <a:spLocks noGrp="1"/>
          </p:cNvSpPr>
          <p:nvPr>
            <p:ph type="sldNum" sz="quarter" idx="12"/>
          </p:nvPr>
        </p:nvSpPr>
        <p:spPr/>
        <p:txBody>
          <a:bodyPr/>
          <a:lstStyle/>
          <a:p>
            <a:fld id="{191D20A0-21D1-4629-B849-D07C9ACC26A2}" type="slidenum">
              <a:rPr lang="en-US" smtClean="0"/>
              <a:t>4</a:t>
            </a:fld>
            <a:endParaRPr lang="en-US" dirty="0"/>
          </a:p>
        </p:txBody>
      </p:sp>
      <p:sp>
        <p:nvSpPr>
          <p:cNvPr id="12" name="Rectangle 11">
            <a:extLst>
              <a:ext uri="{FF2B5EF4-FFF2-40B4-BE49-F238E27FC236}">
                <a16:creationId xmlns:a16="http://schemas.microsoft.com/office/drawing/2014/main" id="{8AE8325D-2FB1-4A9F-8916-DDFD616135E3}"/>
              </a:ext>
            </a:extLst>
          </p:cNvPr>
          <p:cNvSpPr/>
          <p:nvPr/>
        </p:nvSpPr>
        <p:spPr>
          <a:xfrm>
            <a:off x="4601028" y="1017270"/>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4">
            <a:extLst>
              <a:ext uri="{FF2B5EF4-FFF2-40B4-BE49-F238E27FC236}">
                <a16:creationId xmlns:a16="http://schemas.microsoft.com/office/drawing/2014/main" id="{3D76A11A-AE30-D79D-D595-409404E924BB}"/>
              </a:ext>
            </a:extLst>
          </p:cNvPr>
          <p:cNvGraphicFramePr>
            <a:graphicFrameLocks noGrp="1"/>
          </p:cNvGraphicFramePr>
          <p:nvPr>
            <p:extLst>
              <p:ext uri="{D42A27DB-BD31-4B8C-83A1-F6EECF244321}">
                <p14:modId xmlns:p14="http://schemas.microsoft.com/office/powerpoint/2010/main" val="1689688949"/>
              </p:ext>
            </p:extLst>
          </p:nvPr>
        </p:nvGraphicFramePr>
        <p:xfrm>
          <a:off x="152400" y="1659136"/>
          <a:ext cx="11887200" cy="2748280"/>
        </p:xfrm>
        <a:graphic>
          <a:graphicData uri="http://schemas.openxmlformats.org/drawingml/2006/table">
            <a:tbl>
              <a:tblPr firstRow="1" bandRow="1">
                <a:tableStyleId>{22838BEF-8BB2-4498-84A7-C5851F593DF1}</a:tableStyleId>
              </a:tblPr>
              <a:tblGrid>
                <a:gridCol w="5943600">
                  <a:extLst>
                    <a:ext uri="{9D8B030D-6E8A-4147-A177-3AD203B41FA5}">
                      <a16:colId xmlns:a16="http://schemas.microsoft.com/office/drawing/2014/main" val="3420452268"/>
                    </a:ext>
                  </a:extLst>
                </a:gridCol>
                <a:gridCol w="5943600">
                  <a:extLst>
                    <a:ext uri="{9D8B030D-6E8A-4147-A177-3AD203B41FA5}">
                      <a16:colId xmlns:a16="http://schemas.microsoft.com/office/drawing/2014/main" val="3622401467"/>
                    </a:ext>
                  </a:extLst>
                </a:gridCol>
              </a:tblGrid>
              <a:tr h="687070">
                <a:tc>
                  <a:txBody>
                    <a:bodyPr/>
                    <a:lstStyle/>
                    <a:p>
                      <a:r>
                        <a:rPr lang="en-US" dirty="0"/>
                        <a:t>Past Challenges to Growth </a:t>
                      </a:r>
                    </a:p>
                  </a:txBody>
                  <a:tcPr/>
                </a:tc>
                <a:tc>
                  <a:txBody>
                    <a:bodyPr/>
                    <a:lstStyle/>
                    <a:p>
                      <a:r>
                        <a:rPr lang="en-US" dirty="0"/>
                        <a:t>Impact on Growth </a:t>
                      </a:r>
                    </a:p>
                  </a:txBody>
                  <a:tcPr/>
                </a:tc>
                <a:extLst>
                  <a:ext uri="{0D108BD9-81ED-4DB2-BD59-A6C34878D82A}">
                    <a16:rowId xmlns:a16="http://schemas.microsoft.com/office/drawing/2014/main" val="2404163435"/>
                  </a:ext>
                </a:extLst>
              </a:tr>
              <a:tr h="687070">
                <a:tc>
                  <a:txBody>
                    <a:bodyPr/>
                    <a:lstStyle/>
                    <a:p>
                      <a:endParaRPr lang="en-US"/>
                    </a:p>
                  </a:txBody>
                  <a:tcPr/>
                </a:tc>
                <a:tc>
                  <a:txBody>
                    <a:bodyPr/>
                    <a:lstStyle/>
                    <a:p>
                      <a:endParaRPr lang="en-US"/>
                    </a:p>
                  </a:txBody>
                  <a:tcPr/>
                </a:tc>
                <a:extLst>
                  <a:ext uri="{0D108BD9-81ED-4DB2-BD59-A6C34878D82A}">
                    <a16:rowId xmlns:a16="http://schemas.microsoft.com/office/drawing/2014/main" val="2880635408"/>
                  </a:ext>
                </a:extLst>
              </a:tr>
              <a:tr h="687070">
                <a:tc>
                  <a:txBody>
                    <a:bodyPr/>
                    <a:lstStyle/>
                    <a:p>
                      <a:endParaRPr lang="en-US"/>
                    </a:p>
                  </a:txBody>
                  <a:tcPr/>
                </a:tc>
                <a:tc>
                  <a:txBody>
                    <a:bodyPr/>
                    <a:lstStyle/>
                    <a:p>
                      <a:endParaRPr lang="en-US"/>
                    </a:p>
                  </a:txBody>
                  <a:tcPr/>
                </a:tc>
                <a:extLst>
                  <a:ext uri="{0D108BD9-81ED-4DB2-BD59-A6C34878D82A}">
                    <a16:rowId xmlns:a16="http://schemas.microsoft.com/office/drawing/2014/main" val="3709657478"/>
                  </a:ext>
                </a:extLst>
              </a:tr>
              <a:tr h="687070">
                <a:tc>
                  <a:txBody>
                    <a:bodyPr/>
                    <a:lstStyle/>
                    <a:p>
                      <a:endParaRPr lang="en-US"/>
                    </a:p>
                  </a:txBody>
                  <a:tcPr/>
                </a:tc>
                <a:tc>
                  <a:txBody>
                    <a:bodyPr/>
                    <a:lstStyle/>
                    <a:p>
                      <a:endParaRPr lang="en-US" dirty="0"/>
                    </a:p>
                  </a:txBody>
                  <a:tcPr/>
                </a:tc>
                <a:extLst>
                  <a:ext uri="{0D108BD9-81ED-4DB2-BD59-A6C34878D82A}">
                    <a16:rowId xmlns:a16="http://schemas.microsoft.com/office/drawing/2014/main" val="114702213"/>
                  </a:ext>
                </a:extLst>
              </a:tr>
            </a:tbl>
          </a:graphicData>
        </a:graphic>
      </p:graphicFrame>
      <p:pic>
        <p:nvPicPr>
          <p:cNvPr id="5" name="Picture 4" descr="A picture containing icon&#10;&#10;Description automatically generated">
            <a:extLst>
              <a:ext uri="{FF2B5EF4-FFF2-40B4-BE49-F238E27FC236}">
                <a16:creationId xmlns:a16="http://schemas.microsoft.com/office/drawing/2014/main" id="{F044C345-333A-08C9-A4FB-92E5415F03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897875" cy="1474469"/>
          </a:xfrm>
          <a:prstGeom prst="rect">
            <a:avLst/>
          </a:prstGeom>
        </p:spPr>
      </p:pic>
    </p:spTree>
    <p:extLst>
      <p:ext uri="{BB962C8B-B14F-4D97-AF65-F5344CB8AC3E}">
        <p14:creationId xmlns:p14="http://schemas.microsoft.com/office/powerpoint/2010/main" val="3707170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912775-B407-466A-B047-EFB4624B2F64}"/>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DF24E1F-24A4-4D52-8ACF-B4AAE1F7C21F}"/>
              </a:ext>
            </a:extLst>
          </p:cNvPr>
          <p:cNvSpPr/>
          <p:nvPr/>
        </p:nvSpPr>
        <p:spPr>
          <a:xfrm>
            <a:off x="0" y="171450"/>
            <a:ext cx="121920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000" dirty="0">
                <a:latin typeface="Arial Black" panose="020B0A04020102020204" pitchFamily="34" charset="0"/>
              </a:rPr>
              <a:t>    Meet the Team</a:t>
            </a:r>
          </a:p>
        </p:txBody>
      </p:sp>
      <p:sp>
        <p:nvSpPr>
          <p:cNvPr id="11" name="TextBox 10">
            <a:extLst>
              <a:ext uri="{FF2B5EF4-FFF2-40B4-BE49-F238E27FC236}">
                <a16:creationId xmlns:a16="http://schemas.microsoft.com/office/drawing/2014/main" id="{47AA265B-A027-4B83-BB5A-41D4E8BC1A67}"/>
              </a:ext>
            </a:extLst>
          </p:cNvPr>
          <p:cNvSpPr txBox="1"/>
          <p:nvPr/>
        </p:nvSpPr>
        <p:spPr>
          <a:xfrm>
            <a:off x="155307" y="1645920"/>
            <a:ext cx="12036693" cy="400110"/>
          </a:xfrm>
          <a:prstGeom prst="rect">
            <a:avLst/>
          </a:prstGeom>
          <a:noFill/>
        </p:spPr>
        <p:txBody>
          <a:bodyPr wrap="square" rtlCol="0">
            <a:spAutoFit/>
          </a:bodyPr>
          <a:lstStyle/>
          <a:p>
            <a:r>
              <a:rPr lang="en-US" sz="2000" dirty="0">
                <a:solidFill>
                  <a:srgbClr val="00B050"/>
                </a:solidFill>
                <a:latin typeface="Arial" panose="020B0604020202020204" pitchFamily="34" charset="0"/>
                <a:cs typeface="Arial" panose="020B0604020202020204" pitchFamily="34" charset="0"/>
              </a:rPr>
              <a:t>(In one minute, introduce your team. Give names and add pics if possible. If it’s just you, that’s fine, too!) </a:t>
            </a:r>
            <a:endParaRPr lang="en-US" sz="20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9211601B-AE3F-4CFD-B60F-82156F6AB42B}"/>
              </a:ext>
            </a:extLst>
          </p:cNvPr>
          <p:cNvSpPr>
            <a:spLocks noGrp="1"/>
          </p:cNvSpPr>
          <p:nvPr>
            <p:ph type="sldNum" sz="quarter" idx="12"/>
          </p:nvPr>
        </p:nvSpPr>
        <p:spPr/>
        <p:txBody>
          <a:bodyPr/>
          <a:lstStyle/>
          <a:p>
            <a:fld id="{191D20A0-21D1-4629-B849-D07C9ACC26A2}" type="slidenum">
              <a:rPr lang="en-US" smtClean="0"/>
              <a:t>5</a:t>
            </a:fld>
            <a:endParaRPr lang="en-US" dirty="0"/>
          </a:p>
        </p:txBody>
      </p:sp>
      <p:sp>
        <p:nvSpPr>
          <p:cNvPr id="12" name="Rectangle 11">
            <a:extLst>
              <a:ext uri="{FF2B5EF4-FFF2-40B4-BE49-F238E27FC236}">
                <a16:creationId xmlns:a16="http://schemas.microsoft.com/office/drawing/2014/main" id="{DB5E75C5-6C04-4EB7-83FD-437FCCA0E00E}"/>
              </a:ext>
            </a:extLst>
          </p:cNvPr>
          <p:cNvSpPr/>
          <p:nvPr/>
        </p:nvSpPr>
        <p:spPr>
          <a:xfrm>
            <a:off x="4601028" y="1017270"/>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icon&#10;&#10;Description automatically generated">
            <a:extLst>
              <a:ext uri="{FF2B5EF4-FFF2-40B4-BE49-F238E27FC236}">
                <a16:creationId xmlns:a16="http://schemas.microsoft.com/office/drawing/2014/main" id="{4AA95E09-A99D-0E25-1A24-0AFECC828B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897875" cy="1474469"/>
          </a:xfrm>
          <a:prstGeom prst="rect">
            <a:avLst/>
          </a:prstGeom>
        </p:spPr>
      </p:pic>
    </p:spTree>
    <p:extLst>
      <p:ext uri="{BB962C8B-B14F-4D97-AF65-F5344CB8AC3E}">
        <p14:creationId xmlns:p14="http://schemas.microsoft.com/office/powerpoint/2010/main" val="398887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912775-B407-466A-B047-EFB4624B2F64}"/>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DF24E1F-24A4-4D52-8ACF-B4AAE1F7C21F}"/>
              </a:ext>
            </a:extLst>
          </p:cNvPr>
          <p:cNvSpPr/>
          <p:nvPr/>
        </p:nvSpPr>
        <p:spPr>
          <a:xfrm>
            <a:off x="0" y="171450"/>
            <a:ext cx="121920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3600" dirty="0">
                <a:latin typeface="Arial Black" panose="020B0A04020102020204" pitchFamily="34" charset="0"/>
              </a:rPr>
              <a:t>            Our Products &amp; Services</a:t>
            </a:r>
          </a:p>
        </p:txBody>
      </p:sp>
      <p:sp>
        <p:nvSpPr>
          <p:cNvPr id="11" name="TextBox 10">
            <a:extLst>
              <a:ext uri="{FF2B5EF4-FFF2-40B4-BE49-F238E27FC236}">
                <a16:creationId xmlns:a16="http://schemas.microsoft.com/office/drawing/2014/main" id="{47AA265B-A027-4B83-BB5A-41D4E8BC1A67}"/>
              </a:ext>
            </a:extLst>
          </p:cNvPr>
          <p:cNvSpPr txBox="1"/>
          <p:nvPr/>
        </p:nvSpPr>
        <p:spPr>
          <a:xfrm>
            <a:off x="155307" y="1645920"/>
            <a:ext cx="12036693" cy="1754326"/>
          </a:xfrm>
          <a:prstGeom prst="rect">
            <a:avLst/>
          </a:prstGeom>
          <a:noFill/>
        </p:spPr>
        <p:txBody>
          <a:bodyPr wrap="square" rtlCol="0">
            <a:spAutoFit/>
          </a:bodyPr>
          <a:lstStyle/>
          <a:p>
            <a:r>
              <a:rPr lang="en-US" sz="2000" dirty="0">
                <a:solidFill>
                  <a:srgbClr val="00B050"/>
                </a:solidFill>
                <a:latin typeface="Arial" panose="020B0604020202020204" pitchFamily="34" charset="0"/>
                <a:cs typeface="Arial" panose="020B0604020202020204" pitchFamily="34" charset="0"/>
              </a:rPr>
              <a:t>(In one minute, describe your products and services. Show pics if possible.)</a:t>
            </a:r>
            <a:endParaRPr lang="en-US" sz="20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9211601B-AE3F-4CFD-B60F-82156F6AB42B}"/>
              </a:ext>
            </a:extLst>
          </p:cNvPr>
          <p:cNvSpPr>
            <a:spLocks noGrp="1"/>
          </p:cNvSpPr>
          <p:nvPr>
            <p:ph type="sldNum" sz="quarter" idx="12"/>
          </p:nvPr>
        </p:nvSpPr>
        <p:spPr/>
        <p:txBody>
          <a:bodyPr/>
          <a:lstStyle/>
          <a:p>
            <a:fld id="{191D20A0-21D1-4629-B849-D07C9ACC26A2}" type="slidenum">
              <a:rPr lang="en-US" smtClean="0"/>
              <a:t>6</a:t>
            </a:fld>
            <a:endParaRPr lang="en-US" dirty="0"/>
          </a:p>
        </p:txBody>
      </p:sp>
      <p:sp>
        <p:nvSpPr>
          <p:cNvPr id="12" name="Rectangle 11">
            <a:extLst>
              <a:ext uri="{FF2B5EF4-FFF2-40B4-BE49-F238E27FC236}">
                <a16:creationId xmlns:a16="http://schemas.microsoft.com/office/drawing/2014/main" id="{581FC7E5-F418-4B72-AA11-285AFD908F60}"/>
              </a:ext>
            </a:extLst>
          </p:cNvPr>
          <p:cNvSpPr/>
          <p:nvPr/>
        </p:nvSpPr>
        <p:spPr>
          <a:xfrm>
            <a:off x="4601028" y="1017270"/>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picture containing icon&#10;&#10;Description automatically generated">
            <a:extLst>
              <a:ext uri="{FF2B5EF4-FFF2-40B4-BE49-F238E27FC236}">
                <a16:creationId xmlns:a16="http://schemas.microsoft.com/office/drawing/2014/main" id="{E05C80E0-BA4A-CF82-84E2-80F1B57F2C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897875" cy="1474469"/>
          </a:xfrm>
          <a:prstGeom prst="rect">
            <a:avLst/>
          </a:prstGeom>
        </p:spPr>
      </p:pic>
    </p:spTree>
    <p:extLst>
      <p:ext uri="{BB962C8B-B14F-4D97-AF65-F5344CB8AC3E}">
        <p14:creationId xmlns:p14="http://schemas.microsoft.com/office/powerpoint/2010/main" val="431836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912775-B407-466A-B047-EFB4624B2F64}"/>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DF24E1F-24A4-4D52-8ACF-B4AAE1F7C21F}"/>
              </a:ext>
            </a:extLst>
          </p:cNvPr>
          <p:cNvSpPr/>
          <p:nvPr/>
        </p:nvSpPr>
        <p:spPr>
          <a:xfrm>
            <a:off x="0" y="171450"/>
            <a:ext cx="121920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800" dirty="0">
                <a:latin typeface="Arial Black" panose="020B0A04020102020204" pitchFamily="34" charset="0"/>
              </a:rPr>
              <a:t>       </a:t>
            </a:r>
            <a:r>
              <a:rPr lang="en-US" sz="4000" dirty="0">
                <a:latin typeface="Arial Black" panose="020B0A04020102020204" pitchFamily="34" charset="0"/>
              </a:rPr>
              <a:t>Our Target Buyer</a:t>
            </a:r>
          </a:p>
        </p:txBody>
      </p:sp>
      <p:sp>
        <p:nvSpPr>
          <p:cNvPr id="3" name="Slide Number Placeholder 2">
            <a:extLst>
              <a:ext uri="{FF2B5EF4-FFF2-40B4-BE49-F238E27FC236}">
                <a16:creationId xmlns:a16="http://schemas.microsoft.com/office/drawing/2014/main" id="{9211601B-AE3F-4CFD-B60F-82156F6AB42B}"/>
              </a:ext>
            </a:extLst>
          </p:cNvPr>
          <p:cNvSpPr>
            <a:spLocks noGrp="1"/>
          </p:cNvSpPr>
          <p:nvPr>
            <p:ph type="sldNum" sz="quarter" idx="12"/>
          </p:nvPr>
        </p:nvSpPr>
        <p:spPr/>
        <p:txBody>
          <a:bodyPr/>
          <a:lstStyle/>
          <a:p>
            <a:fld id="{191D20A0-21D1-4629-B849-D07C9ACC26A2}" type="slidenum">
              <a:rPr lang="en-US" smtClean="0"/>
              <a:t>7</a:t>
            </a:fld>
            <a:endParaRPr lang="en-US" dirty="0"/>
          </a:p>
        </p:txBody>
      </p:sp>
      <p:sp>
        <p:nvSpPr>
          <p:cNvPr id="12" name="Rectangle 11">
            <a:extLst>
              <a:ext uri="{FF2B5EF4-FFF2-40B4-BE49-F238E27FC236}">
                <a16:creationId xmlns:a16="http://schemas.microsoft.com/office/drawing/2014/main" id="{3FED3C49-844E-4278-A3FA-6831722F3538}"/>
              </a:ext>
            </a:extLst>
          </p:cNvPr>
          <p:cNvSpPr/>
          <p:nvPr/>
        </p:nvSpPr>
        <p:spPr>
          <a:xfrm>
            <a:off x="4601028" y="1017270"/>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4">
            <a:extLst>
              <a:ext uri="{FF2B5EF4-FFF2-40B4-BE49-F238E27FC236}">
                <a16:creationId xmlns:a16="http://schemas.microsoft.com/office/drawing/2014/main" id="{0AA0A4CD-D703-FA93-E0CB-8D8141C7139C}"/>
              </a:ext>
            </a:extLst>
          </p:cNvPr>
          <p:cNvGraphicFramePr>
            <a:graphicFrameLocks noGrp="1"/>
          </p:cNvGraphicFramePr>
          <p:nvPr>
            <p:extLst>
              <p:ext uri="{D42A27DB-BD31-4B8C-83A1-F6EECF244321}">
                <p14:modId xmlns:p14="http://schemas.microsoft.com/office/powerpoint/2010/main" val="1263004879"/>
              </p:ext>
            </p:extLst>
          </p:nvPr>
        </p:nvGraphicFramePr>
        <p:xfrm>
          <a:off x="152400" y="1645920"/>
          <a:ext cx="11887200" cy="4268507"/>
        </p:xfrm>
        <a:graphic>
          <a:graphicData uri="http://schemas.openxmlformats.org/drawingml/2006/table">
            <a:tbl>
              <a:tblPr firstRow="1" bandRow="1">
                <a:tableStyleId>{22838BEF-8BB2-4498-84A7-C5851F593DF1}</a:tableStyleId>
              </a:tblPr>
              <a:tblGrid>
                <a:gridCol w="1981200">
                  <a:extLst>
                    <a:ext uri="{9D8B030D-6E8A-4147-A177-3AD203B41FA5}">
                      <a16:colId xmlns:a16="http://schemas.microsoft.com/office/drawing/2014/main" val="3897015501"/>
                    </a:ext>
                  </a:extLst>
                </a:gridCol>
                <a:gridCol w="1981200">
                  <a:extLst>
                    <a:ext uri="{9D8B030D-6E8A-4147-A177-3AD203B41FA5}">
                      <a16:colId xmlns:a16="http://schemas.microsoft.com/office/drawing/2014/main" val="2413645161"/>
                    </a:ext>
                  </a:extLst>
                </a:gridCol>
                <a:gridCol w="1981200">
                  <a:extLst>
                    <a:ext uri="{9D8B030D-6E8A-4147-A177-3AD203B41FA5}">
                      <a16:colId xmlns:a16="http://schemas.microsoft.com/office/drawing/2014/main" val="643213942"/>
                    </a:ext>
                  </a:extLst>
                </a:gridCol>
                <a:gridCol w="1981200">
                  <a:extLst>
                    <a:ext uri="{9D8B030D-6E8A-4147-A177-3AD203B41FA5}">
                      <a16:colId xmlns:a16="http://schemas.microsoft.com/office/drawing/2014/main" val="2907713513"/>
                    </a:ext>
                  </a:extLst>
                </a:gridCol>
                <a:gridCol w="1981200">
                  <a:extLst>
                    <a:ext uri="{9D8B030D-6E8A-4147-A177-3AD203B41FA5}">
                      <a16:colId xmlns:a16="http://schemas.microsoft.com/office/drawing/2014/main" val="2654120329"/>
                    </a:ext>
                  </a:extLst>
                </a:gridCol>
                <a:gridCol w="1981200">
                  <a:extLst>
                    <a:ext uri="{9D8B030D-6E8A-4147-A177-3AD203B41FA5}">
                      <a16:colId xmlns:a16="http://schemas.microsoft.com/office/drawing/2014/main" val="1973939999"/>
                    </a:ext>
                  </a:extLst>
                </a:gridCol>
              </a:tblGrid>
              <a:tr h="1422835">
                <a:tc>
                  <a:txBody>
                    <a:bodyPr/>
                    <a:lstStyle/>
                    <a:p>
                      <a:pPr algn="ctr"/>
                      <a:r>
                        <a:rPr lang="en-US" dirty="0"/>
                        <a:t>Customer Type</a:t>
                      </a:r>
                    </a:p>
                  </a:txBody>
                  <a:tcPr/>
                </a:tc>
                <a:tc>
                  <a:txBody>
                    <a:bodyPr/>
                    <a:lstStyle/>
                    <a:p>
                      <a:pPr algn="ctr"/>
                      <a:r>
                        <a:rPr lang="en-US" dirty="0"/>
                        <a:t>Demographics &amp; Location?</a:t>
                      </a:r>
                    </a:p>
                  </a:txBody>
                  <a:tcPr/>
                </a:tc>
                <a:tc>
                  <a:txBody>
                    <a:bodyPr/>
                    <a:lstStyle/>
                    <a:p>
                      <a:pPr algn="ctr"/>
                      <a:r>
                        <a:rPr lang="en-US" dirty="0"/>
                        <a:t>What is the potential size of the market in the target area? </a:t>
                      </a:r>
                    </a:p>
                  </a:txBody>
                  <a:tcPr/>
                </a:tc>
                <a:tc>
                  <a:txBody>
                    <a:bodyPr/>
                    <a:lstStyle/>
                    <a:p>
                      <a:pPr algn="ctr"/>
                      <a:r>
                        <a:rPr lang="en-US" dirty="0"/>
                        <a:t>What are their Needs?</a:t>
                      </a:r>
                    </a:p>
                  </a:txBody>
                  <a:tcPr/>
                </a:tc>
                <a:tc>
                  <a:txBody>
                    <a:bodyPr/>
                    <a:lstStyle/>
                    <a:p>
                      <a:pPr algn="ctr"/>
                      <a:r>
                        <a:rPr lang="en-US" dirty="0"/>
                        <a:t>How often do they buy?</a:t>
                      </a:r>
                    </a:p>
                  </a:txBody>
                  <a:tcPr/>
                </a:tc>
                <a:tc>
                  <a:txBody>
                    <a:bodyPr/>
                    <a:lstStyle/>
                    <a:p>
                      <a:pPr algn="ctr"/>
                      <a:r>
                        <a:rPr lang="en-US" dirty="0"/>
                        <a:t>How do they find info to make buying decisions? </a:t>
                      </a:r>
                    </a:p>
                  </a:txBody>
                  <a:tcPr/>
                </a:tc>
                <a:extLst>
                  <a:ext uri="{0D108BD9-81ED-4DB2-BD59-A6C34878D82A}">
                    <a16:rowId xmlns:a16="http://schemas.microsoft.com/office/drawing/2014/main" val="1565847309"/>
                  </a:ext>
                </a:extLst>
              </a:tr>
              <a:tr h="711418">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265400299"/>
                  </a:ext>
                </a:extLst>
              </a:tr>
              <a:tr h="711418">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021471768"/>
                  </a:ext>
                </a:extLst>
              </a:tr>
              <a:tr h="71141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316534264"/>
                  </a:ext>
                </a:extLst>
              </a:tr>
              <a:tr h="71141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600423109"/>
                  </a:ext>
                </a:extLst>
              </a:tr>
            </a:tbl>
          </a:graphicData>
        </a:graphic>
      </p:graphicFrame>
      <p:sp>
        <p:nvSpPr>
          <p:cNvPr id="5" name="TextBox 4">
            <a:extLst>
              <a:ext uri="{FF2B5EF4-FFF2-40B4-BE49-F238E27FC236}">
                <a16:creationId xmlns:a16="http://schemas.microsoft.com/office/drawing/2014/main" id="{1038668D-5F6A-53CD-4E17-31472808CDB9}"/>
              </a:ext>
            </a:extLst>
          </p:cNvPr>
          <p:cNvSpPr txBox="1"/>
          <p:nvPr/>
        </p:nvSpPr>
        <p:spPr>
          <a:xfrm>
            <a:off x="155307" y="5935333"/>
            <a:ext cx="12036693" cy="400110"/>
          </a:xfrm>
          <a:prstGeom prst="rect">
            <a:avLst/>
          </a:prstGeom>
          <a:noFill/>
        </p:spPr>
        <p:txBody>
          <a:bodyPr wrap="square" rtlCol="0">
            <a:spAutoFit/>
          </a:bodyPr>
          <a:lstStyle/>
          <a:p>
            <a:r>
              <a:rPr lang="en-US" sz="2000" dirty="0">
                <a:solidFill>
                  <a:srgbClr val="00B050"/>
                </a:solidFill>
                <a:latin typeface="Arial" panose="020B0604020202020204" pitchFamily="34" charset="0"/>
                <a:cs typeface="Arial" panose="020B0604020202020204" pitchFamily="34" charset="0"/>
              </a:rPr>
              <a:t>(In one minute, describe your customer types and their key details.)</a:t>
            </a:r>
            <a:endParaRPr lang="en-US" sz="2000" dirty="0">
              <a:latin typeface="Arial" panose="020B0604020202020204" pitchFamily="34" charset="0"/>
              <a:cs typeface="Arial" panose="020B0604020202020204" pitchFamily="34" charset="0"/>
            </a:endParaRPr>
          </a:p>
        </p:txBody>
      </p:sp>
      <p:pic>
        <p:nvPicPr>
          <p:cNvPr id="6" name="Picture 5" descr="A picture containing icon&#10;&#10;Description automatically generated">
            <a:extLst>
              <a:ext uri="{FF2B5EF4-FFF2-40B4-BE49-F238E27FC236}">
                <a16:creationId xmlns:a16="http://schemas.microsoft.com/office/drawing/2014/main" id="{ECB012E3-22F7-977D-FE8B-01BB1DE117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897875" cy="1474469"/>
          </a:xfrm>
          <a:prstGeom prst="rect">
            <a:avLst/>
          </a:prstGeom>
        </p:spPr>
      </p:pic>
    </p:spTree>
    <p:extLst>
      <p:ext uri="{BB962C8B-B14F-4D97-AF65-F5344CB8AC3E}">
        <p14:creationId xmlns:p14="http://schemas.microsoft.com/office/powerpoint/2010/main" val="3818861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912775-B407-466A-B047-EFB4624B2F64}"/>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DF24E1F-24A4-4D52-8ACF-B4AAE1F7C21F}"/>
              </a:ext>
            </a:extLst>
          </p:cNvPr>
          <p:cNvSpPr/>
          <p:nvPr/>
        </p:nvSpPr>
        <p:spPr>
          <a:xfrm>
            <a:off x="0" y="171450"/>
            <a:ext cx="121920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000" dirty="0">
                <a:latin typeface="Arial Black" panose="020B0A04020102020204" pitchFamily="34" charset="0"/>
              </a:rPr>
              <a:t>            Testimonials</a:t>
            </a:r>
          </a:p>
        </p:txBody>
      </p:sp>
      <p:sp>
        <p:nvSpPr>
          <p:cNvPr id="11" name="TextBox 10">
            <a:extLst>
              <a:ext uri="{FF2B5EF4-FFF2-40B4-BE49-F238E27FC236}">
                <a16:creationId xmlns:a16="http://schemas.microsoft.com/office/drawing/2014/main" id="{47AA265B-A027-4B83-BB5A-41D4E8BC1A67}"/>
              </a:ext>
            </a:extLst>
          </p:cNvPr>
          <p:cNvSpPr txBox="1"/>
          <p:nvPr/>
        </p:nvSpPr>
        <p:spPr>
          <a:xfrm>
            <a:off x="155307" y="1645920"/>
            <a:ext cx="12036693" cy="1877437"/>
          </a:xfrm>
          <a:prstGeom prst="rect">
            <a:avLst/>
          </a:prstGeom>
          <a:noFill/>
        </p:spPr>
        <p:txBody>
          <a:bodyPr wrap="square" rtlCol="0">
            <a:spAutoFit/>
          </a:bodyPr>
          <a:lstStyle/>
          <a:p>
            <a:r>
              <a:rPr lang="en-US" sz="2000" dirty="0">
                <a:solidFill>
                  <a:srgbClr val="00B050"/>
                </a:solidFill>
                <a:latin typeface="Arial" panose="020B0604020202020204" pitchFamily="34" charset="0"/>
                <a:cs typeface="Arial" panose="020B0604020202020204" pitchFamily="34" charset="0"/>
              </a:rPr>
              <a:t>(In one minute, describe what your customers/ clients/ patients say about your business. If possible, display 2 to 3 testimonials or Google reviews below. Do not read the reviews to the audience. If possible, highlight consistent themes in the text of their reviews for emphasis.)  </a:t>
            </a: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9211601B-AE3F-4CFD-B60F-82156F6AB42B}"/>
              </a:ext>
            </a:extLst>
          </p:cNvPr>
          <p:cNvSpPr>
            <a:spLocks noGrp="1"/>
          </p:cNvSpPr>
          <p:nvPr>
            <p:ph type="sldNum" sz="quarter" idx="12"/>
          </p:nvPr>
        </p:nvSpPr>
        <p:spPr/>
        <p:txBody>
          <a:bodyPr/>
          <a:lstStyle/>
          <a:p>
            <a:fld id="{191D20A0-21D1-4629-B849-D07C9ACC26A2}" type="slidenum">
              <a:rPr lang="en-US" smtClean="0"/>
              <a:t>8</a:t>
            </a:fld>
            <a:endParaRPr lang="en-US" dirty="0"/>
          </a:p>
        </p:txBody>
      </p:sp>
      <p:sp>
        <p:nvSpPr>
          <p:cNvPr id="12" name="Rectangle 11">
            <a:extLst>
              <a:ext uri="{FF2B5EF4-FFF2-40B4-BE49-F238E27FC236}">
                <a16:creationId xmlns:a16="http://schemas.microsoft.com/office/drawing/2014/main" id="{7A01280F-1201-4E87-88F6-12FBCDD66B17}"/>
              </a:ext>
            </a:extLst>
          </p:cNvPr>
          <p:cNvSpPr/>
          <p:nvPr/>
        </p:nvSpPr>
        <p:spPr>
          <a:xfrm>
            <a:off x="4601028" y="1017270"/>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picture containing icon&#10;&#10;Description automatically generated">
            <a:extLst>
              <a:ext uri="{FF2B5EF4-FFF2-40B4-BE49-F238E27FC236}">
                <a16:creationId xmlns:a16="http://schemas.microsoft.com/office/drawing/2014/main" id="{BB43E6BD-7FF1-1177-C0D1-B43F5806EF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897875" cy="1474469"/>
          </a:xfrm>
          <a:prstGeom prst="rect">
            <a:avLst/>
          </a:prstGeom>
        </p:spPr>
      </p:pic>
    </p:spTree>
    <p:extLst>
      <p:ext uri="{BB962C8B-B14F-4D97-AF65-F5344CB8AC3E}">
        <p14:creationId xmlns:p14="http://schemas.microsoft.com/office/powerpoint/2010/main" val="1942842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912775-B407-466A-B047-EFB4624B2F64}"/>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DF24E1F-24A4-4D52-8ACF-B4AAE1F7C21F}"/>
              </a:ext>
            </a:extLst>
          </p:cNvPr>
          <p:cNvSpPr/>
          <p:nvPr/>
        </p:nvSpPr>
        <p:spPr>
          <a:xfrm>
            <a:off x="0" y="171450"/>
            <a:ext cx="121920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000" dirty="0">
                <a:latin typeface="Arial Black" panose="020B0A04020102020204" pitchFamily="34" charset="0"/>
              </a:rPr>
              <a:t>Current Pricing</a:t>
            </a:r>
          </a:p>
        </p:txBody>
      </p:sp>
      <p:sp>
        <p:nvSpPr>
          <p:cNvPr id="11" name="TextBox 10">
            <a:extLst>
              <a:ext uri="{FF2B5EF4-FFF2-40B4-BE49-F238E27FC236}">
                <a16:creationId xmlns:a16="http://schemas.microsoft.com/office/drawing/2014/main" id="{47AA265B-A027-4B83-BB5A-41D4E8BC1A67}"/>
              </a:ext>
            </a:extLst>
          </p:cNvPr>
          <p:cNvSpPr txBox="1"/>
          <p:nvPr/>
        </p:nvSpPr>
        <p:spPr>
          <a:xfrm>
            <a:off x="152400" y="4166882"/>
            <a:ext cx="11404600" cy="16312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Current Monthly Sales Volume: ___ (Average number of sales in recent months) or Monthly Sales in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Current Monthly Expenses: $ ______ (</a:t>
            </a:r>
            <a:r>
              <a:rPr lang="en-US" sz="2000" dirty="0">
                <a:solidFill>
                  <a:srgbClr val="00B050"/>
                </a:solidFill>
                <a:latin typeface="Arial" panose="020B0604020202020204" pitchFamily="34" charset="0"/>
                <a:cs typeface="Arial" panose="020B0604020202020204" pitchFamily="34" charset="0"/>
              </a:rPr>
              <a:t>A</a:t>
            </a:r>
            <a:r>
              <a:rPr kumimoji="0" lang="en-US" sz="2000" b="0" i="0" u="none" strike="noStrike" kern="1200" cap="none" spc="0" normalizeH="0" baseline="0" noProof="0" dirty="0" err="1">
                <a:ln>
                  <a:noFill/>
                </a:ln>
                <a:solidFill>
                  <a:srgbClr val="00B050"/>
                </a:solidFill>
                <a:effectLst/>
                <a:uLnTx/>
                <a:uFillTx/>
                <a:latin typeface="Arial" panose="020B0604020202020204" pitchFamily="34" charset="0"/>
                <a:ea typeface="+mn-ea"/>
                <a:cs typeface="Arial" panose="020B0604020202020204" pitchFamily="34" charset="0"/>
              </a:rPr>
              <a:t>verage</a:t>
            </a:r>
            <a:r>
              <a:rPr kumimoji="0" lang="en-US" sz="2000" b="0"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 $</a:t>
            </a:r>
            <a:r>
              <a:rPr lang="en-US" sz="2000" dirty="0">
                <a:solidFill>
                  <a:srgbClr val="00B050"/>
                </a:solidFill>
                <a:latin typeface="Arial" panose="020B0604020202020204" pitchFamily="34" charset="0"/>
                <a:cs typeface="Arial" panose="020B0604020202020204" pitchFamily="34" charset="0"/>
              </a:rPr>
              <a:t> </a:t>
            </a:r>
            <a:r>
              <a:rPr kumimoji="0" lang="en-US" sz="2000" b="0"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amount </a:t>
            </a:r>
            <a:r>
              <a:rPr lang="en-US" sz="2000" dirty="0">
                <a:solidFill>
                  <a:srgbClr val="00B050"/>
                </a:solidFill>
                <a:latin typeface="Arial" panose="020B0604020202020204" pitchFamily="34" charset="0"/>
                <a:cs typeface="Arial" panose="020B0604020202020204" pitchFamily="34" charset="0"/>
              </a:rPr>
              <a:t>for </a:t>
            </a:r>
            <a:r>
              <a:rPr kumimoji="0" lang="en-US" sz="2000" b="0"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business expenses in recent months)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Current Pricing Range: $____ to $____ (State the lowest and highest prices for what you offer)</a:t>
            </a:r>
            <a:endParaRPr lang="en-US" sz="2000" dirty="0">
              <a:solidFill>
                <a:srgbClr val="00B05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rgbClr val="00B050"/>
                </a:solidFill>
                <a:latin typeface="Arial" panose="020B0604020202020204" pitchFamily="34" charset="0"/>
                <a:cs typeface="Arial" panose="020B0604020202020204" pitchFamily="34" charset="0"/>
              </a:rPr>
              <a:t>Do we plan to raise our prices in the next 12 months? (Yes or No)</a:t>
            </a:r>
          </a:p>
        </p:txBody>
      </p:sp>
      <p:sp>
        <p:nvSpPr>
          <p:cNvPr id="3" name="Slide Number Placeholder 2">
            <a:extLst>
              <a:ext uri="{FF2B5EF4-FFF2-40B4-BE49-F238E27FC236}">
                <a16:creationId xmlns:a16="http://schemas.microsoft.com/office/drawing/2014/main" id="{9211601B-AE3F-4CFD-B60F-82156F6AB42B}"/>
              </a:ext>
            </a:extLst>
          </p:cNvPr>
          <p:cNvSpPr>
            <a:spLocks noGrp="1"/>
          </p:cNvSpPr>
          <p:nvPr>
            <p:ph type="sldNum" sz="quarter" idx="12"/>
          </p:nvPr>
        </p:nvSpPr>
        <p:spPr/>
        <p:txBody>
          <a:bodyPr/>
          <a:lstStyle/>
          <a:p>
            <a:fld id="{191D20A0-21D1-4629-B849-D07C9ACC26A2}" type="slidenum">
              <a:rPr lang="en-US" smtClean="0"/>
              <a:t>9</a:t>
            </a:fld>
            <a:endParaRPr lang="en-US" dirty="0"/>
          </a:p>
        </p:txBody>
      </p:sp>
      <p:sp>
        <p:nvSpPr>
          <p:cNvPr id="12" name="Rectangle 11">
            <a:extLst>
              <a:ext uri="{FF2B5EF4-FFF2-40B4-BE49-F238E27FC236}">
                <a16:creationId xmlns:a16="http://schemas.microsoft.com/office/drawing/2014/main" id="{C4386852-D306-4FD5-B514-42BE46F583AE}"/>
              </a:ext>
            </a:extLst>
          </p:cNvPr>
          <p:cNvSpPr/>
          <p:nvPr/>
        </p:nvSpPr>
        <p:spPr>
          <a:xfrm>
            <a:off x="4601028" y="1017270"/>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4">
            <a:extLst>
              <a:ext uri="{FF2B5EF4-FFF2-40B4-BE49-F238E27FC236}">
                <a16:creationId xmlns:a16="http://schemas.microsoft.com/office/drawing/2014/main" id="{01CB35C9-A2DD-9C83-E6E6-7CFF3573110D}"/>
              </a:ext>
            </a:extLst>
          </p:cNvPr>
          <p:cNvGraphicFramePr>
            <a:graphicFrameLocks noGrp="1"/>
          </p:cNvGraphicFramePr>
          <p:nvPr>
            <p:extLst>
              <p:ext uri="{D42A27DB-BD31-4B8C-83A1-F6EECF244321}">
                <p14:modId xmlns:p14="http://schemas.microsoft.com/office/powerpoint/2010/main" val="1142114371"/>
              </p:ext>
            </p:extLst>
          </p:nvPr>
        </p:nvGraphicFramePr>
        <p:xfrm>
          <a:off x="152400" y="1670267"/>
          <a:ext cx="11887200" cy="2300818"/>
        </p:xfrm>
        <a:graphic>
          <a:graphicData uri="http://schemas.openxmlformats.org/drawingml/2006/table">
            <a:tbl>
              <a:tblPr firstRow="1" bandRow="1">
                <a:tableStyleId>{22838BEF-8BB2-4498-84A7-C5851F593DF1}</a:tableStyleId>
              </a:tblPr>
              <a:tblGrid>
                <a:gridCol w="2971800">
                  <a:extLst>
                    <a:ext uri="{9D8B030D-6E8A-4147-A177-3AD203B41FA5}">
                      <a16:colId xmlns:a16="http://schemas.microsoft.com/office/drawing/2014/main" val="4044088220"/>
                    </a:ext>
                  </a:extLst>
                </a:gridCol>
                <a:gridCol w="2971800">
                  <a:extLst>
                    <a:ext uri="{9D8B030D-6E8A-4147-A177-3AD203B41FA5}">
                      <a16:colId xmlns:a16="http://schemas.microsoft.com/office/drawing/2014/main" val="2702575143"/>
                    </a:ext>
                  </a:extLst>
                </a:gridCol>
                <a:gridCol w="2971800">
                  <a:extLst>
                    <a:ext uri="{9D8B030D-6E8A-4147-A177-3AD203B41FA5}">
                      <a16:colId xmlns:a16="http://schemas.microsoft.com/office/drawing/2014/main" val="3789076510"/>
                    </a:ext>
                  </a:extLst>
                </a:gridCol>
                <a:gridCol w="2971800">
                  <a:extLst>
                    <a:ext uri="{9D8B030D-6E8A-4147-A177-3AD203B41FA5}">
                      <a16:colId xmlns:a16="http://schemas.microsoft.com/office/drawing/2014/main" val="2802531110"/>
                    </a:ext>
                  </a:extLst>
                </a:gridCol>
              </a:tblGrid>
              <a:tr h="1150409">
                <a:tc>
                  <a:txBody>
                    <a:bodyPr/>
                    <a:lstStyle/>
                    <a:p>
                      <a:r>
                        <a:rPr lang="en-US" dirty="0"/>
                        <a:t>Current Monthly Sales (Volume or $)</a:t>
                      </a:r>
                    </a:p>
                  </a:txBody>
                  <a:tcPr/>
                </a:tc>
                <a:tc>
                  <a:txBody>
                    <a:bodyPr/>
                    <a:lstStyle/>
                    <a:p>
                      <a:r>
                        <a:rPr lang="en-US" dirty="0"/>
                        <a:t>Current Monthly Expenses ($)</a:t>
                      </a:r>
                    </a:p>
                  </a:txBody>
                  <a:tcPr/>
                </a:tc>
                <a:tc>
                  <a:txBody>
                    <a:bodyPr/>
                    <a:lstStyle/>
                    <a:p>
                      <a:r>
                        <a:rPr lang="en-US" dirty="0"/>
                        <a:t>Current Price Range ($)</a:t>
                      </a:r>
                    </a:p>
                  </a:txBody>
                  <a:tcPr/>
                </a:tc>
                <a:tc>
                  <a:txBody>
                    <a:bodyPr/>
                    <a:lstStyle/>
                    <a:p>
                      <a:r>
                        <a:rPr lang="en-US" dirty="0"/>
                        <a:t>Do we plan to raise our prices in the next 12 months? (Yes or No)</a:t>
                      </a:r>
                    </a:p>
                  </a:txBody>
                  <a:tcPr/>
                </a:tc>
                <a:extLst>
                  <a:ext uri="{0D108BD9-81ED-4DB2-BD59-A6C34878D82A}">
                    <a16:rowId xmlns:a16="http://schemas.microsoft.com/office/drawing/2014/main" val="936040240"/>
                  </a:ext>
                </a:extLst>
              </a:tr>
              <a:tr h="1150409">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670252711"/>
                  </a:ext>
                </a:extLst>
              </a:tr>
            </a:tbl>
          </a:graphicData>
        </a:graphic>
      </p:graphicFrame>
      <p:pic>
        <p:nvPicPr>
          <p:cNvPr id="5" name="Picture 4" descr="A picture containing icon&#10;&#10;Description automatically generated">
            <a:extLst>
              <a:ext uri="{FF2B5EF4-FFF2-40B4-BE49-F238E27FC236}">
                <a16:creationId xmlns:a16="http://schemas.microsoft.com/office/drawing/2014/main" id="{09EF4EC8-0E7B-50DD-F115-59064E5D4A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897875" cy="1474469"/>
          </a:xfrm>
          <a:prstGeom prst="rect">
            <a:avLst/>
          </a:prstGeom>
        </p:spPr>
      </p:pic>
    </p:spTree>
    <p:extLst>
      <p:ext uri="{BB962C8B-B14F-4D97-AF65-F5344CB8AC3E}">
        <p14:creationId xmlns:p14="http://schemas.microsoft.com/office/powerpoint/2010/main" val="715025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6805</TotalTime>
  <Words>1130</Words>
  <Application>Microsoft Office PowerPoint</Application>
  <PresentationFormat>Widescreen</PresentationFormat>
  <Paragraphs>125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Black</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dc:creator>
  <cp:lastModifiedBy>Will Holmes</cp:lastModifiedBy>
  <cp:revision>80</cp:revision>
  <dcterms:created xsi:type="dcterms:W3CDTF">2020-11-03T19:51:02Z</dcterms:created>
  <dcterms:modified xsi:type="dcterms:W3CDTF">2023-02-26T20:37:31Z</dcterms:modified>
</cp:coreProperties>
</file>